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  <p:sldMasterId id="214748368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8" r:id="rId11"/>
    <p:sldId id="265" r:id="rId12"/>
    <p:sldId id="266" r:id="rId13"/>
    <p:sldId id="272" r:id="rId14"/>
    <p:sldId id="267" r:id="rId15"/>
    <p:sldId id="273" r:id="rId16"/>
    <p:sldId id="268" r:id="rId17"/>
    <p:sldId id="274" r:id="rId18"/>
    <p:sldId id="269" r:id="rId19"/>
    <p:sldId id="276" r:id="rId20"/>
    <p:sldId id="270" r:id="rId21"/>
    <p:sldId id="279" r:id="rId22"/>
    <p:sldId id="280" r:id="rId23"/>
    <p:sldId id="281" r:id="rId24"/>
    <p:sldId id="284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6600"/>
    <a:srgbClr val="CA9384"/>
    <a:srgbClr val="FF0000"/>
    <a:srgbClr val="0C153C"/>
    <a:srgbClr val="CC0000"/>
    <a:srgbClr val="FF9900"/>
    <a:srgbClr val="814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EE7C9-323C-45D8-9F2D-CA0355CAF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001A3-5120-4BD8-8C37-3D4D539B8B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FD8AF-968D-4C2E-9FF7-DBF7430F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AD144-5122-4AA9-A8B8-4F630C63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53378-E085-4138-B5E5-DBB2AC11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7EA25-450D-4C2E-8C09-E0D3075179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47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12BD-61E2-4216-83EB-14B5C221A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EC7424-72CB-44AA-9658-D7F41CADF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573C9F-0306-4C80-9C27-DF7146B0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45E9-9564-43EB-95AD-EC8ACD1E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C5EBB-72C9-4CFD-9037-59C5BE712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5232B-DC12-4C35-B5C0-07532FAE8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0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60CD5E-FF0D-4155-AB29-6B5D0AEE0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0A44C-2525-4322-85C5-C77BA4ABE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9F301-A6FF-449D-BBAF-A12E1E3E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CE2A6-759D-4469-860F-BA8BB11D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22EC-CF25-4ADC-8AED-24A968D5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51E0F-82AA-454C-A5D5-0DED42198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871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0F88-02AA-4002-BDA3-A504AC229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9FAC0-3376-4B53-88D6-BEB7B85D7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06188-837A-458F-9392-F41F3869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7CD11-FBA3-4C0B-84F1-61B03A64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02704-93BE-40D2-A6EB-659116C6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1B8C8-A611-4908-BA7E-6F8BE2ADFF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45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65E3-D21A-4095-B1C7-B2F7F719F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5E140-426D-463B-93EF-81241C430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23E22-2CB4-473B-B32F-E4FA96F7B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75AFC-C991-4B64-91CE-538A03D2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35C85-4EF8-438E-B944-B3987693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A20D3-195A-42A9-9EDB-70EB3B3D8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092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98F93-381C-436F-8BED-19F71478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F8B28-0A30-40AA-8E41-C6271C406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CE43C-178E-4D94-861E-C245F44B6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AD9A9-2663-4E06-9571-36927F67E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204FB-373D-4C28-B786-0B2A6DC7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7DE76-E7DA-4813-A02A-2CB6BEA8C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694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B8260-F8DA-4DE0-924B-075ACCF08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949FB-8A11-4CDD-9B94-888D4DE18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BDD3E7-064E-43FC-A063-D52E6BA47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F7B3B-0BE3-416D-B13C-FCBFA849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39DE3-E02F-413C-AB17-7326255FE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584DA-86B9-4F39-8CA5-E44164D0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79378-A18B-4DA0-BAC5-64F5FB534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074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F489A-5261-46F3-B61D-36029677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C4A780-CDFB-41FA-A048-2283A8201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8477F-6234-4743-892B-81DF6327C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6F86A2-4FC5-4D65-8EB5-9B84B5A0F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0979E-36EB-4BAF-9E5E-D8F14A981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5CA5C5-94A2-4CAF-B208-56A2FBF9E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3ECC71-76BF-445F-BCB5-A65696DB5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F333-5DB7-45F5-AEC7-41809934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2037C-E7D0-4C23-B618-FF04BA9B93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144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52251-0AE7-4A43-836D-397CC431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6DA122-9B45-4457-8C7E-316DA06D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CDFB1-AFA7-4F7B-9987-DAB22AE1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8964F0-E70E-4C66-AFCB-D6AC3B121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7AF8F-3563-4D4A-B403-B458E3CC5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324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06BA5-E2A6-41C4-9A7E-A788F087B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7BE51-170C-4869-8DA6-225BF28E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5C55A-E481-4036-BACC-CA8CB427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88F39-598F-4145-8B35-5C0A367650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339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B3492-A096-4DB1-AE13-65418267B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EC28B-018F-4F6A-BBC7-6D72E3CAD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C2062-F9A3-4A6B-8AA7-AE8DEF3A2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DD3F8-4AC6-4E28-85B4-A650DDD53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E5E64-51DE-4CC3-8AB2-9BF9C3F3B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72A37-AE8E-43F6-8C9B-0EAF8420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C1402-2D67-499B-ACCF-0DA9F066D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814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7AF49-8916-4C47-9705-E38E73820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528D9-C018-4FD2-8DE5-6D68C806A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408BA-DDD8-466F-A566-FBFB7680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4B1D1-00F0-46E2-8C07-8F0A599F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26DE0-9F5C-4F6D-B906-22E7D181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C9E77-C317-4C5D-B2F9-1DDD46CA2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2142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F7C5-6861-4D4C-948C-8C2C9A317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8D09FC-6D40-4429-9D78-CE518E075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4DB4CF-5AD1-40AE-A3C8-B492C4B9F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98A64-1C12-48D7-B168-B8C2D7B7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6CBEC5-3908-4B65-83B6-4E3D61F0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C4BD3-F9D8-4A7B-8B21-F309C99D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86E5E-70CB-43FC-98C7-22C26373C4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0465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08B7-1DBF-40DD-8FE1-C9D8377C0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1317E-37C2-4A33-9FA2-D820A2FFD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2F621-870A-4732-8C40-34F1687D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1A8E1-845D-4C78-89CF-61B16BF16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74948-6DED-48A5-BCAB-D64D115D9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AB5C43-293D-4F3E-9ECE-0CECCD4FF5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927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C14DD-3BBB-452F-BFAE-25FAED881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00D71-5475-4123-AC6D-76FD1037E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E3DDA-4E59-4DD0-BCCC-AC7C0849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56C46-A8F9-4C9E-8E2B-55F9299A9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3A9E1-4613-40DA-9F0B-846E17EA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02348-454F-473C-BEE1-5A311662E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38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E6BF-AF8F-44B2-BB35-F78BC261A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371B1-1CC2-4001-AC99-F9E0E510D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E543B-5D38-4F70-A21F-16CF60E7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33010-5F57-4723-9205-8A264F6F1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0F41-B184-4DE4-9354-2E3DAC3BC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5E2F1-616F-4A0E-957D-F3C8AD8413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56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72CE-C634-4F92-B5FD-96CF922F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6C5F-6FFA-48CB-9950-3DE03D90D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D72E9-ECF6-4781-B0A4-305A21A23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129BB-A205-4296-94CE-6CCCAD3AA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49233-DFE0-4DBD-AEF3-2C5B01EE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D7370-B2CE-4D01-9B1B-4A6B57CB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EE688-A551-4709-BDFD-11E381F3A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23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5C3A8-1BB9-45C2-B8EC-FAB3F198C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1FE71-3940-45CD-9A42-6CCFF370E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EA94A-313D-4C8C-8359-E860B7C79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656EE6-EAD4-471C-8C9C-0EDA4ABA5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33548-98A2-49AC-98EA-43E594A7A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79024-2EE4-4CF1-9932-9D2EAF75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3AEBF-B9D7-4D9C-9B9F-A89A3934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2BB1D-BDAB-4FEF-B5C7-C2EC1A04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7CD97-01D5-4B3F-9CDF-BC05BE68A7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26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6A05F-E37A-4E44-91BF-A96CF520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0109B9-A4E6-49D7-8484-6D86729A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2F683-031C-435E-90D5-F5941C467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E2F5A-5C6B-4501-90E9-8F4C9253A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85AE6-CF91-428C-8DA2-EAFF895BD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70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942B98-BD9A-4B86-8B7C-8EFD31A8C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BE537-3E0B-4F78-83B3-D500359F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E3224-A704-4CA4-81E9-F84F5780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420CD-3AB3-40FD-BB68-3C28C1386B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5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47048-7BAA-4D64-96F6-B8E0717D6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CA8CE-1F45-4D92-AE9A-06B828753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18B6F-19CB-4E35-AB37-3AA204E83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35FDE-BDC2-4347-8187-97528EEB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F882C-7784-443B-A0FE-2EB6A86A6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61383-244E-495F-BE13-ED213626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A6C5F-2C8A-4B6D-93D2-2CAE8F6CA1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5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A01FD-BD72-4596-9633-815B12BEA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D9ECF-D398-4DDF-A85F-0D477E887F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837D7-627F-4E03-8648-CA3D06D45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6E4A2D-3AF8-45C4-A629-645F97168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496B8-1C1F-4F93-8778-B15E2849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D662F-35C1-4351-A360-686390AE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ABCC7-CEA8-4140-AF8D-F93A592617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81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71B062-BAC9-4497-817F-5C4296757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BCE7E3-6355-4067-B2BE-AB3F058A9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5374C-26C9-4FF2-99B3-67751BEB2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A621B4E-9EFE-4E68-AFCC-907D59298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61F0E4-93A2-438B-9414-113DB0310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E4A536A5-BD4C-4EA3-8CA6-4A7246740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787D15EE-1AB2-4595-B6B9-12D4091B6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0AB0975-29F7-4A68-AB5D-C95B9349D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AFAFA421-39A4-439B-AE81-C824069B7B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1C39D503-A18D-423F-89AB-877D71C2C09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7677DA01-150B-4E80-95BD-6FAC9EB015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78345857-76D1-41D0-8356-2B4DE6D6E77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4342C8-D393-4E81-95D5-4D74C86616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8F4583F4-6F49-4026-BAAD-6B11D6CD61B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0"/>
            <a:chExt cx="5675" cy="663"/>
          </a:xfrm>
        </p:grpSpPr>
        <p:grpSp>
          <p:nvGrpSpPr>
            <p:cNvPr id="2051" name="Group 3">
              <a:extLst>
                <a:ext uri="{FF2B5EF4-FFF2-40B4-BE49-F238E27FC236}">
                  <a16:creationId xmlns:a16="http://schemas.microsoft.com/office/drawing/2014/main" id="{25049571-BFD3-4E9A-9FB5-BF19C90252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68"/>
              <a:ext cx="448" cy="299"/>
              <a:chOff x="0" y="0"/>
              <a:chExt cx="624" cy="432"/>
            </a:xfrm>
          </p:grpSpPr>
          <p:sp>
            <p:nvSpPr>
              <p:cNvPr id="2052" name="Rectangle 4">
                <a:extLst>
                  <a:ext uri="{FF2B5EF4-FFF2-40B4-BE49-F238E27FC236}">
                    <a16:creationId xmlns:a16="http://schemas.microsoft.com/office/drawing/2014/main" id="{FD8DE34C-741A-4523-9002-6DE57E8336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3" name="Rectangle 5">
                <a:extLst>
                  <a:ext uri="{FF2B5EF4-FFF2-40B4-BE49-F238E27FC236}">
                    <a16:creationId xmlns:a16="http://schemas.microsoft.com/office/drawing/2014/main" id="{DC6E1A48-2CF3-4AE6-8996-BAB02BAC7A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0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2054" name="Group 6">
              <a:extLst>
                <a:ext uri="{FF2B5EF4-FFF2-40B4-BE49-F238E27FC236}">
                  <a16:creationId xmlns:a16="http://schemas.microsoft.com/office/drawing/2014/main" id="{8C718AB2-D65B-4615-85C2-BE62C36CC0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334"/>
              <a:ext cx="465" cy="299"/>
              <a:chOff x="0" y="0"/>
              <a:chExt cx="672" cy="432"/>
            </a:xfrm>
          </p:grpSpPr>
          <p:sp>
            <p:nvSpPr>
              <p:cNvPr id="2055" name="Rectangle 7">
                <a:extLst>
                  <a:ext uri="{FF2B5EF4-FFF2-40B4-BE49-F238E27FC236}">
                    <a16:creationId xmlns:a16="http://schemas.microsoft.com/office/drawing/2014/main" id="{10CB689D-D5CC-4EE6-944B-C11FD0A574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2056" name="Rectangle 8">
                <a:extLst>
                  <a:ext uri="{FF2B5EF4-FFF2-40B4-BE49-F238E27FC236}">
                    <a16:creationId xmlns:a16="http://schemas.microsoft.com/office/drawing/2014/main" id="{C50397AC-59AB-4773-9CD0-7AC9FCB19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2057" name="Rectangle 9">
              <a:extLst>
                <a:ext uri="{FF2B5EF4-FFF2-40B4-BE49-F238E27FC236}">
                  <a16:creationId xmlns:a16="http://schemas.microsoft.com/office/drawing/2014/main" id="{A5DF9883-8688-4162-B579-12012F2C4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8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8" name="Rectangle 10">
              <a:extLst>
                <a:ext uri="{FF2B5EF4-FFF2-40B4-BE49-F238E27FC236}">
                  <a16:creationId xmlns:a16="http://schemas.microsoft.com/office/drawing/2014/main" id="{6521D8B1-C6EE-43AC-BB47-BC3BB5CF2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0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9" name="Rectangle 11">
              <a:extLst>
                <a:ext uri="{FF2B5EF4-FFF2-40B4-BE49-F238E27FC236}">
                  <a16:creationId xmlns:a16="http://schemas.microsoft.com/office/drawing/2014/main" id="{3B62F9FB-C680-4177-BA58-65AE2739B25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518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060" name="Rectangle 9">
            <a:extLst>
              <a:ext uri="{FF2B5EF4-FFF2-40B4-BE49-F238E27FC236}">
                <a16:creationId xmlns:a16="http://schemas.microsoft.com/office/drawing/2014/main" id="{D97055DE-D9E9-4245-B33A-EF0EB3F31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61" name="Rectangle 10">
            <a:extLst>
              <a:ext uri="{FF2B5EF4-FFF2-40B4-BE49-F238E27FC236}">
                <a16:creationId xmlns:a16="http://schemas.microsoft.com/office/drawing/2014/main" id="{E9ED3E99-8E1B-4BC6-8A23-5BF3F5E13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390FBD55-376B-435C-BBEA-A03C60E615C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2143145A-728A-4C69-ACEA-6E17519A680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99F442A1-E6BD-47AE-B3A5-04BFD0FA2C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</a:defRPr>
            </a:lvl1pPr>
          </a:lstStyle>
          <a:p>
            <a:fld id="{3600314C-F23A-492D-9AAE-2532D0A07A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3.gif"/><Relationship Id="rId7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image" Target="../media/image3.gif"/><Relationship Id="rId7" Type="http://schemas.openxmlformats.org/officeDocument/2006/relationships/image" Target="../media/image14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BE28FEC8-2615-4A59-8544-C2061EBCB3B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" y="2133600"/>
            <a:ext cx="8915400" cy="23622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500" b="1">
                <a:solidFill>
                  <a:srgbClr val="FF0066"/>
                </a:solidFill>
              </a:rPr>
              <a:t>BÀI GIẢNG GIÁO ÁN ĐIỆN TỬ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4500" b="1">
              <a:solidFill>
                <a:srgbClr val="FF0066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500" b="1">
                <a:solidFill>
                  <a:srgbClr val="FF0066"/>
                </a:solidFill>
              </a:rPr>
              <a:t>CỘNG TRỪ VÀ NHÂN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500" b="1">
                <a:solidFill>
                  <a:srgbClr val="FF0066"/>
                </a:solidFill>
              </a:rPr>
              <a:t>SỐ PHỨC 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4500" b="1">
              <a:solidFill>
                <a:srgbClr val="FF0066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45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E72BE353-66DF-46C5-994A-22C610299332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376238"/>
            <a:ext cx="3973512" cy="1009650"/>
            <a:chOff x="0" y="0"/>
            <a:chExt cx="480" cy="419"/>
          </a:xfrm>
        </p:grpSpPr>
        <p:grpSp>
          <p:nvGrpSpPr>
            <p:cNvPr id="13315" name="Group 3">
              <a:extLst>
                <a:ext uri="{FF2B5EF4-FFF2-40B4-BE49-F238E27FC236}">
                  <a16:creationId xmlns:a16="http://schemas.microsoft.com/office/drawing/2014/main" id="{611CAD4D-02FE-4193-A1EE-20A24C0766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0" cy="419"/>
              <a:chOff x="0" y="0"/>
              <a:chExt cx="1549" cy="1351"/>
            </a:xfrm>
          </p:grpSpPr>
          <p:sp>
            <p:nvSpPr>
              <p:cNvPr id="13316" name="AutoShape 4">
                <a:extLst>
                  <a:ext uri="{FF2B5EF4-FFF2-40B4-BE49-F238E27FC236}">
                    <a16:creationId xmlns:a16="http://schemas.microsoft.com/office/drawing/2014/main" id="{18EEBF14-BDB6-464E-881D-63C837CE2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3317" name="AutoShape 5">
                <a:extLst>
                  <a:ext uri="{FF2B5EF4-FFF2-40B4-BE49-F238E27FC236}">
                    <a16:creationId xmlns:a16="http://schemas.microsoft.com/office/drawing/2014/main" id="{3E82DFE4-AE8C-40D5-BE78-C9D0F5DB48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3318" name="AutoShape 6">
                <a:extLst>
                  <a:ext uri="{FF2B5EF4-FFF2-40B4-BE49-F238E27FC236}">
                    <a16:creationId xmlns:a16="http://schemas.microsoft.com/office/drawing/2014/main" id="{79B32267-8611-4569-BBB3-283BB2924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81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3319" name="Text Box 7">
              <a:extLst>
                <a:ext uri="{FF2B5EF4-FFF2-40B4-BE49-F238E27FC236}">
                  <a16:creationId xmlns:a16="http://schemas.microsoft.com/office/drawing/2014/main" id="{43CE4550-E997-4FFB-8E6D-2D1D29556E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62"/>
              <a:ext cx="22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4000" b="1">
                  <a:solidFill>
                    <a:srgbClr val="FF0000"/>
                  </a:solidFill>
                  <a:latin typeface="Arial" panose="020B0604020202020204" pitchFamily="34" charset="0"/>
                </a:rPr>
                <a:t>Chú ý</a:t>
              </a:r>
            </a:p>
          </p:txBody>
        </p:sp>
      </p:grpSp>
      <p:sp>
        <p:nvSpPr>
          <p:cNvPr id="13320" name="Rectangle 8">
            <a:extLst>
              <a:ext uri="{FF2B5EF4-FFF2-40B4-BE49-F238E27FC236}">
                <a16:creationId xmlns:a16="http://schemas.microsoft.com/office/drawing/2014/main" id="{8FFE226F-9217-424A-B168-9C476B9B8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48000"/>
            <a:ext cx="88344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006600"/>
                </a:solidFill>
                <a:latin typeface="Arial" panose="020B0604020202020204" pitchFamily="34" charset="0"/>
              </a:rPr>
              <a:t>Phép cộng và phép nhân các số phức có tất </a:t>
            </a:r>
          </a:p>
          <a:p>
            <a:pPr eaLnBrk="1" hangingPunct="1"/>
            <a:r>
              <a:rPr lang="en-US" altLang="en-US" sz="3200" b="1" i="1">
                <a:solidFill>
                  <a:srgbClr val="006600"/>
                </a:solidFill>
                <a:latin typeface="Arial" panose="020B0604020202020204" pitchFamily="34" charset="0"/>
              </a:rPr>
              <a:t>cả các tính chất của phép cộng và phép nhân </a:t>
            </a:r>
          </a:p>
          <a:p>
            <a:pPr eaLnBrk="1" hangingPunct="1"/>
            <a:r>
              <a:rPr lang="en-US" altLang="en-US" sz="3200" b="1" i="1">
                <a:solidFill>
                  <a:srgbClr val="006600"/>
                </a:solidFill>
                <a:latin typeface="Arial" panose="020B0604020202020204" pitchFamily="34" charset="0"/>
              </a:rPr>
              <a:t>các số thực.</a:t>
            </a: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6D9808B4-621B-4C8C-AAC5-34A63DB3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08138"/>
            <a:ext cx="88344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333399"/>
                </a:solidFill>
                <a:latin typeface="Arial" panose="020B0604020202020204" pitchFamily="34" charset="0"/>
              </a:rPr>
              <a:t>Phép cộng và phép nhân các số phức có các </a:t>
            </a:r>
          </a:p>
          <a:p>
            <a:pPr eaLnBrk="1" hangingPunct="1"/>
            <a:r>
              <a:rPr lang="en-US" altLang="en-US" sz="3200" b="1">
                <a:solidFill>
                  <a:srgbClr val="333399"/>
                </a:solidFill>
                <a:latin typeface="Arial" panose="020B0604020202020204" pitchFamily="34" charset="0"/>
              </a:rPr>
              <a:t>tính chất của phép cộng và phép nhân các số</a:t>
            </a:r>
          </a:p>
          <a:p>
            <a:pPr eaLnBrk="1" hangingPunct="1"/>
            <a:r>
              <a:rPr lang="en-US" altLang="en-US" sz="3200" b="1">
                <a:solidFill>
                  <a:srgbClr val="333399"/>
                </a:solidFill>
                <a:latin typeface="Arial" panose="020B0604020202020204" pitchFamily="34" charset="0"/>
              </a:rPr>
              <a:t>thực không?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A974394-B8C7-45EB-A579-6060F0BDC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447800"/>
            <a:ext cx="9561513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n-US" sz="3200" b="1" i="1">
                <a:solidFill>
                  <a:srgbClr val="333399"/>
                </a:solidFill>
              </a:rPr>
              <a:t>    Tính: P= (3 + 4i) + (1 – 2i)(5 + 2i)</a:t>
            </a:r>
            <a:endParaRPr lang="en-US" altLang="en-US" sz="3200" b="1" i="1">
              <a:solidFill>
                <a:srgbClr val="333399"/>
              </a:solidFill>
              <a:latin typeface="VNfrankfurt Gothic Heavy" pitchFamily="2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925F504-1261-4123-9DF4-1027D5638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5213" y="3084513"/>
            <a:ext cx="310038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600" b="1" i="1">
                <a:solidFill>
                  <a:srgbClr val="FF3300"/>
                </a:solidFill>
              </a:rPr>
              <a:t>a)</a:t>
            </a:r>
            <a:r>
              <a:rPr lang="en-US" altLang="en-US" sz="2600" b="1" i="1">
                <a:solidFill>
                  <a:srgbClr val="6600CC"/>
                </a:solidFill>
              </a:rPr>
              <a:t>  6 + 8i</a:t>
            </a:r>
            <a:endParaRPr lang="en-US" altLang="en-US" sz="2600" i="1">
              <a:solidFill>
                <a:srgbClr val="6600CC"/>
              </a:solidFill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EBBEEB58-FDB8-4303-B101-CF93451BF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063" y="3913188"/>
            <a:ext cx="30432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600" b="1" i="1">
                <a:solidFill>
                  <a:srgbClr val="FF3300"/>
                </a:solidFill>
              </a:rPr>
              <a:t>b)</a:t>
            </a:r>
            <a:r>
              <a:rPr lang="en-US" altLang="en-US" sz="2600" b="1" i="1">
                <a:solidFill>
                  <a:srgbClr val="6600CC"/>
                </a:solidFill>
              </a:rPr>
              <a:t>  6 – 8i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95F6F546-221F-4A59-B7FA-56CA4B47E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325" y="4778375"/>
            <a:ext cx="36195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600" b="1" i="1">
                <a:solidFill>
                  <a:srgbClr val="FF3300"/>
                </a:solidFill>
              </a:rPr>
              <a:t>c)</a:t>
            </a:r>
            <a:r>
              <a:rPr lang="en-US" altLang="en-US" sz="2600" b="1" i="1">
                <a:solidFill>
                  <a:srgbClr val="6600CC"/>
                </a:solidFill>
              </a:rPr>
              <a:t>  12 -4i</a:t>
            </a:r>
          </a:p>
        </p:txBody>
      </p:sp>
      <p:sp>
        <p:nvSpPr>
          <p:cNvPr id="14342" name="WordArt 6">
            <a:extLst>
              <a:ext uri="{FF2B5EF4-FFF2-40B4-BE49-F238E27FC236}">
                <a16:creationId xmlns:a16="http://schemas.microsoft.com/office/drawing/2014/main" id="{6A0BA116-FC01-4171-8F4D-21A4F0B6AF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22463" y="433388"/>
            <a:ext cx="4724400" cy="10366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kern="10"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</a:p>
        </p:txBody>
      </p:sp>
      <p:pic>
        <p:nvPicPr>
          <p:cNvPr id="14343" name="Picture 7" descr="IMG41">
            <a:extLst>
              <a:ext uri="{FF2B5EF4-FFF2-40B4-BE49-F238E27FC236}">
                <a16:creationId xmlns:a16="http://schemas.microsoft.com/office/drawing/2014/main" id="{8E376236-B09A-492B-BAC6-1543371A7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6863" y="4408488"/>
            <a:ext cx="11620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Rectangle 8">
            <a:extLst>
              <a:ext uri="{FF2B5EF4-FFF2-40B4-BE49-F238E27FC236}">
                <a16:creationId xmlns:a16="http://schemas.microsoft.com/office/drawing/2014/main" id="{4E9148EC-9757-4220-90C8-D54A9A0E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913" y="5618163"/>
            <a:ext cx="2870200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600" b="1" i="1">
                <a:solidFill>
                  <a:srgbClr val="FF3300"/>
                </a:solidFill>
              </a:rPr>
              <a:t>d)</a:t>
            </a:r>
            <a:r>
              <a:rPr lang="en-US" altLang="en-US" sz="2600" b="1" i="1">
                <a:solidFill>
                  <a:srgbClr val="6600CC"/>
                </a:solidFill>
              </a:rPr>
              <a:t> Kết quả khác</a:t>
            </a:r>
          </a:p>
        </p:txBody>
      </p:sp>
      <p:pic>
        <p:nvPicPr>
          <p:cNvPr id="14345" name="Picture 9" descr="1_ball_sm_wm">
            <a:extLst>
              <a:ext uri="{FF2B5EF4-FFF2-40B4-BE49-F238E27FC236}">
                <a16:creationId xmlns:a16="http://schemas.microsoft.com/office/drawing/2014/main" id="{A0771F84-43A1-48D3-80BB-2C64F6740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585913"/>
            <a:ext cx="1093787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AutoShape 10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78D54034-5A0C-461D-B5CF-C213E3DC9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6172200"/>
            <a:ext cx="1066800" cy="4572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8ID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  <p:bldP spid="14341" grpId="0" autoUpdateAnimBg="0"/>
      <p:bldP spid="143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08F59E3-5185-470E-B848-E8D7A8A76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514600"/>
            <a:ext cx="8305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 i="1">
                <a:solidFill>
                  <a:srgbClr val="333399"/>
                </a:solidFill>
                <a:latin typeface="Arial" panose="020B0604020202020204" pitchFamily="34" charset="0"/>
              </a:rPr>
              <a:t>Vì</a:t>
            </a:r>
            <a:r>
              <a:rPr lang="en-US" altLang="en-US" sz="3600" b="1" i="1">
                <a:solidFill>
                  <a:srgbClr val="333399"/>
                </a:solidFill>
                <a:latin typeface="Arial" panose="020B0604020202020204" pitchFamily="34" charset="0"/>
              </a:rPr>
              <a:t>: P = (3 + 4i) + (1 – 2i)(5 +2i)</a:t>
            </a:r>
          </a:p>
          <a:p>
            <a:pPr eaLnBrk="1" hangingPunct="1"/>
            <a:r>
              <a:rPr lang="en-US" altLang="en-US" sz="3600" b="1" i="1">
                <a:solidFill>
                  <a:srgbClr val="333399"/>
                </a:solidFill>
                <a:latin typeface="Arial" panose="020B0604020202020204" pitchFamily="34" charset="0"/>
              </a:rPr>
              <a:t>         = 3 + 4i +5 + 2i - 10i - 4i</a:t>
            </a:r>
            <a:r>
              <a:rPr lang="en-US" altLang="en-US" sz="3600" b="1" i="1" baseline="30000">
                <a:solidFill>
                  <a:srgbClr val="333399"/>
                </a:solidFill>
                <a:latin typeface="Arial" panose="020B0604020202020204" pitchFamily="34" charset="0"/>
              </a:rPr>
              <a:t>2</a:t>
            </a:r>
            <a:endParaRPr lang="en-US" altLang="en-US" sz="3600" b="1" i="1">
              <a:solidFill>
                <a:srgbClr val="333399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b="1" i="1">
                <a:solidFill>
                  <a:srgbClr val="333399"/>
                </a:solidFill>
                <a:latin typeface="Arial" panose="020B0604020202020204" pitchFamily="34" charset="0"/>
              </a:rPr>
              <a:t>         =3 + 5 + 4 + 4i +2i -10i =12 – 4i</a:t>
            </a:r>
          </a:p>
        </p:txBody>
      </p:sp>
    </p:spTree>
  </p:cSld>
  <p:clrMapOvr>
    <a:masterClrMapping/>
  </p:clrMapOvr>
  <p:transition spd="med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B89C838-C201-44C0-8FFA-117D11F9E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58950"/>
            <a:ext cx="83169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n-US" sz="3200" b="1" i="1">
                <a:solidFill>
                  <a:srgbClr val="333399"/>
                </a:solidFill>
              </a:rPr>
              <a:t>Số nào trong các số sau là số thực:</a:t>
            </a:r>
            <a:endParaRPr lang="en-US" altLang="en-US" sz="3200" i="1">
              <a:solidFill>
                <a:srgbClr val="333399"/>
              </a:solidFill>
              <a:latin typeface="VNfrankfurt Gothic Heavy" pitchFamily="2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56DD4C7-8018-45E6-B07B-D5BE34924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2738438"/>
            <a:ext cx="12668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a)</a:t>
            </a:r>
            <a:r>
              <a:rPr lang="en-US" altLang="en-US" sz="2800" b="1" i="1">
                <a:solidFill>
                  <a:srgbClr val="6600CC"/>
                </a:solidFill>
              </a:rPr>
              <a:t> </a:t>
            </a:r>
            <a:endParaRPr lang="en-US" altLang="en-US" sz="2800" i="1">
              <a:solidFill>
                <a:srgbClr val="6600CC"/>
              </a:solidFill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13C54A7C-C70C-4E15-BCE4-A8C299F22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3625850"/>
            <a:ext cx="5762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b)</a:t>
            </a:r>
            <a:r>
              <a:rPr lang="en-US" altLang="en-US" sz="2800" b="1" i="1">
                <a:solidFill>
                  <a:srgbClr val="6600CC"/>
                </a:solidFill>
              </a:rPr>
              <a:t> 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FF81641-2824-48BC-B503-85799AB35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4489450"/>
            <a:ext cx="6334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c)</a:t>
            </a:r>
            <a:r>
              <a:rPr lang="en-US" altLang="en-US" sz="2800" b="1" i="1">
                <a:solidFill>
                  <a:srgbClr val="6600CC"/>
                </a:solidFill>
              </a:rPr>
              <a:t> 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27814D6B-FE69-49F7-8DB4-6F57ACF02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5527675"/>
            <a:ext cx="6334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d)</a:t>
            </a:r>
            <a:endParaRPr lang="en-US" altLang="en-US" sz="2800" b="1" i="1">
              <a:solidFill>
                <a:srgbClr val="6600CC"/>
              </a:solidFill>
            </a:endParaRPr>
          </a:p>
        </p:txBody>
      </p:sp>
      <p:sp>
        <p:nvSpPr>
          <p:cNvPr id="16391" name="WordArt 7">
            <a:extLst>
              <a:ext uri="{FF2B5EF4-FFF2-40B4-BE49-F238E27FC236}">
                <a16:creationId xmlns:a16="http://schemas.microsoft.com/office/drawing/2014/main" id="{15C5687E-5E35-4C8C-8652-9C11A3E9730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22463" y="433388"/>
            <a:ext cx="4724400" cy="10366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kern="10"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Trắc nghiệm</a:t>
            </a:r>
          </a:p>
        </p:txBody>
      </p:sp>
      <p:pic>
        <p:nvPicPr>
          <p:cNvPr id="16392" name="Picture 8" descr="IMG41">
            <a:extLst>
              <a:ext uri="{FF2B5EF4-FFF2-40B4-BE49-F238E27FC236}">
                <a16:creationId xmlns:a16="http://schemas.microsoft.com/office/drawing/2014/main" id="{7E39795F-FCCA-43CE-B0A7-9EFB0AFE7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30313" y="2392363"/>
            <a:ext cx="11620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9">
            <a:extLst>
              <a:ext uri="{FF2B5EF4-FFF2-40B4-BE49-F238E27FC236}">
                <a16:creationId xmlns:a16="http://schemas.microsoft.com/office/drawing/2014/main" id="{9FF7C27E-71C0-48F7-AE41-246F02BA9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362200"/>
            <a:ext cx="8353425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4" name="Picture 10">
            <a:extLst>
              <a:ext uri="{FF2B5EF4-FFF2-40B4-BE49-F238E27FC236}">
                <a16:creationId xmlns:a16="http://schemas.microsoft.com/office/drawing/2014/main" id="{30FCA665-A998-42B9-B0D5-672497DDF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313113"/>
            <a:ext cx="92170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5" name="Picture 11">
            <a:extLst>
              <a:ext uri="{FF2B5EF4-FFF2-40B4-BE49-F238E27FC236}">
                <a16:creationId xmlns:a16="http://schemas.microsoft.com/office/drawing/2014/main" id="{BFF5565B-7E59-465D-AE35-076477703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4119563"/>
            <a:ext cx="5243513" cy="138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6" name="Picture 12">
            <a:extLst>
              <a:ext uri="{FF2B5EF4-FFF2-40B4-BE49-F238E27FC236}">
                <a16:creationId xmlns:a16="http://schemas.microsoft.com/office/drawing/2014/main" id="{3998F550-6FEF-4A7E-B221-D11CF10E0C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3" y="5100638"/>
            <a:ext cx="5608637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7" name="Picture 13" descr="2_ball_sm_wm">
            <a:extLst>
              <a:ext uri="{FF2B5EF4-FFF2-40B4-BE49-F238E27FC236}">
                <a16:creationId xmlns:a16="http://schemas.microsoft.com/office/drawing/2014/main" id="{C1A1BECE-4785-444A-954E-6A74C92CB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1527175"/>
            <a:ext cx="10953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1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8ID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88" grpId="0" autoUpdateAnimBg="0"/>
      <p:bldP spid="16389" grpId="0" autoUpdateAnimBg="0"/>
      <p:bldP spid="1639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D127604-D85D-43EB-8DDE-794F9EFE024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Vì: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17CACBC-9742-4A95-98F9-58855DF9A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AEB8EB3F-0940-42ED-92FA-2ED22CD6B2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113" y="2667000"/>
          <a:ext cx="83343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3" imgW="2019617" imgH="241617" progId="Equation.DSMT4">
                  <p:embed/>
                </p:oleObj>
              </mc:Choice>
              <mc:Fallback>
                <p:oleObj r:id="rId3" imgW="2019617" imgH="241617" progId="Equation.DSMT4">
                  <p:embed/>
                  <p:pic>
                    <p:nvPicPr>
                      <p:cNvPr id="17412" name="Object 4">
                        <a:extLst>
                          <a:ext uri="{FF2B5EF4-FFF2-40B4-BE49-F238E27FC236}">
                            <a16:creationId xmlns:a16="http://schemas.microsoft.com/office/drawing/2014/main" id="{AEB8EB3F-0940-42ED-92FA-2ED22CD6B2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667000"/>
                        <a:ext cx="83343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1FB73E5-09B8-4BB7-8F42-14B7EE811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527175"/>
            <a:ext cx="766603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n-US" sz="3200" b="1" i="1">
                <a:solidFill>
                  <a:srgbClr val="333399"/>
                </a:solidFill>
              </a:rPr>
              <a:t>    Số nào trong các số sau là số thuần ảo:</a:t>
            </a:r>
            <a:endParaRPr lang="en-US" altLang="en-US" sz="3200" i="1">
              <a:solidFill>
                <a:srgbClr val="333399"/>
              </a:solidFill>
              <a:latin typeface="VNfrankfurt Gothic Heavy" pitchFamily="2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CAEB34A-572C-4743-838B-4E48BE4FF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3313113"/>
            <a:ext cx="979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a)</a:t>
            </a:r>
            <a:r>
              <a:rPr lang="en-US" altLang="en-US" sz="2800" b="1" i="1">
                <a:solidFill>
                  <a:srgbClr val="6600CC"/>
                </a:solidFill>
              </a:rPr>
              <a:t> </a:t>
            </a:r>
            <a:endParaRPr lang="en-US" altLang="en-US" sz="2800" i="1">
              <a:solidFill>
                <a:srgbClr val="6600CC"/>
              </a:solidFill>
            </a:endParaRP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ACCACDB-32D0-441F-A917-8D2913586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4178300"/>
            <a:ext cx="6334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b)</a:t>
            </a:r>
            <a:r>
              <a:rPr lang="en-US" altLang="en-US" sz="2800" b="1" i="1">
                <a:solidFill>
                  <a:srgbClr val="6600CC"/>
                </a:solidFill>
              </a:rPr>
              <a:t> 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77D8CA66-A075-4B83-874F-33C914196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4984750"/>
            <a:ext cx="6334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c)</a:t>
            </a:r>
            <a:r>
              <a:rPr lang="en-US" altLang="en-US" sz="2800" b="1" i="1">
                <a:solidFill>
                  <a:srgbClr val="6600CC"/>
                </a:solidFill>
              </a:rPr>
              <a:t>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5079AC0F-0E0A-4846-B9B2-AFD093B66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5815013"/>
            <a:ext cx="6334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d)</a:t>
            </a:r>
            <a:r>
              <a:rPr lang="en-US" altLang="en-US" sz="2800" b="1" i="1">
                <a:solidFill>
                  <a:srgbClr val="6600CC"/>
                </a:solidFill>
              </a:rPr>
              <a:t>  </a:t>
            </a:r>
          </a:p>
        </p:txBody>
      </p:sp>
      <p:sp>
        <p:nvSpPr>
          <p:cNvPr id="18439" name="WordArt 7">
            <a:extLst>
              <a:ext uri="{FF2B5EF4-FFF2-40B4-BE49-F238E27FC236}">
                <a16:creationId xmlns:a16="http://schemas.microsoft.com/office/drawing/2014/main" id="{60EA101A-C97A-4EFC-9AD4-6AF8A33A6C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22463" y="433388"/>
            <a:ext cx="4724400" cy="10366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kern="10"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Trắc nghiệm</a:t>
            </a:r>
          </a:p>
        </p:txBody>
      </p:sp>
      <p:pic>
        <p:nvPicPr>
          <p:cNvPr id="18440" name="Picture 8" descr="IMG41">
            <a:extLst>
              <a:ext uri="{FF2B5EF4-FFF2-40B4-BE49-F238E27FC236}">
                <a16:creationId xmlns:a16="http://schemas.microsoft.com/office/drawing/2014/main" id="{0C08AF92-334D-4F3B-81B5-D0985EE34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4900" y="4581525"/>
            <a:ext cx="11620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9">
            <a:extLst>
              <a:ext uri="{FF2B5EF4-FFF2-40B4-BE49-F238E27FC236}">
                <a16:creationId xmlns:a16="http://schemas.microsoft.com/office/drawing/2014/main" id="{807B5101-7645-4048-A9D7-86FF3FD08A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648200"/>
            <a:ext cx="4433888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2" name="Picture 10">
            <a:extLst>
              <a:ext uri="{FF2B5EF4-FFF2-40B4-BE49-F238E27FC236}">
                <a16:creationId xmlns:a16="http://schemas.microsoft.com/office/drawing/2014/main" id="{A56D19D3-5D1F-423A-8213-681B45F6E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968625"/>
            <a:ext cx="86995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3" name="Picture 11">
            <a:extLst>
              <a:ext uri="{FF2B5EF4-FFF2-40B4-BE49-F238E27FC236}">
                <a16:creationId xmlns:a16="http://schemas.microsoft.com/office/drawing/2014/main" id="{533FB222-6EC1-4805-A06B-01DED33B2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63" y="3775075"/>
            <a:ext cx="8237537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4" name="Picture 12">
            <a:extLst>
              <a:ext uri="{FF2B5EF4-FFF2-40B4-BE49-F238E27FC236}">
                <a16:creationId xmlns:a16="http://schemas.microsoft.com/office/drawing/2014/main" id="{09C6A57E-A09E-4D7F-B935-6241A1BFE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5502275"/>
            <a:ext cx="4262438" cy="123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5" name="Picture 13" descr="3_ball_sm_wm">
            <a:extLst>
              <a:ext uri="{FF2B5EF4-FFF2-40B4-BE49-F238E27FC236}">
                <a16:creationId xmlns:a16="http://schemas.microsoft.com/office/drawing/2014/main" id="{F79BE668-A88C-4A3C-9FDA-E752E3294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1758950"/>
            <a:ext cx="12096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8ID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  <p:bldP spid="18436" grpId="0" autoUpdateAnimBg="0"/>
      <p:bldP spid="18437" grpId="0" autoUpdateAnimBg="0"/>
      <p:bldP spid="1843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353A1DF-F46C-4060-B6BE-9034935771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n-US" altLang="en-US"/>
            </a:br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573C655-6CCB-4C2B-8918-4A725638DDB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chemeClr val="tx2"/>
                </a:solidFill>
              </a:rPr>
              <a:t> Giải thích:</a:t>
            </a:r>
          </a:p>
          <a:p>
            <a:pPr eaLnBrk="1" hangingPunct="1"/>
            <a:r>
              <a:rPr lang="en-US" altLang="en-US" sz="4000">
                <a:solidFill>
                  <a:schemeClr val="tx2"/>
                </a:solidFill>
              </a:rPr>
              <a:t>   </a:t>
            </a:r>
            <a:r>
              <a:rPr lang="en-US" altLang="en-US" sz="4800">
                <a:solidFill>
                  <a:schemeClr val="tx2"/>
                </a:solidFill>
              </a:rPr>
              <a:t>(2 + 2i)</a:t>
            </a:r>
            <a:r>
              <a:rPr lang="en-US" altLang="en-US" sz="4800" baseline="30000">
                <a:solidFill>
                  <a:schemeClr val="tx2"/>
                </a:solidFill>
              </a:rPr>
              <a:t>2</a:t>
            </a:r>
            <a:r>
              <a:rPr lang="en-US" altLang="en-US" sz="4800">
                <a:solidFill>
                  <a:schemeClr val="tx2"/>
                </a:solidFill>
              </a:rPr>
              <a:t> = 4 + 8i +4i</a:t>
            </a:r>
            <a:r>
              <a:rPr lang="en-US" altLang="en-US" sz="4800" baseline="30000">
                <a:solidFill>
                  <a:schemeClr val="tx2"/>
                </a:solidFill>
              </a:rPr>
              <a:t>2</a:t>
            </a:r>
          </a:p>
          <a:p>
            <a:pPr eaLnBrk="1" hangingPunct="1"/>
            <a:r>
              <a:rPr lang="en-US" altLang="en-US" sz="4800" baseline="30000">
                <a:solidFill>
                  <a:schemeClr val="tx2"/>
                </a:solidFill>
              </a:rPr>
              <a:t>                        </a:t>
            </a:r>
            <a:r>
              <a:rPr lang="en-US" altLang="en-US" sz="4800">
                <a:solidFill>
                  <a:schemeClr val="tx2"/>
                </a:solidFill>
              </a:rPr>
              <a:t>= 4 – 4 + 8i </a:t>
            </a:r>
          </a:p>
          <a:p>
            <a:pPr eaLnBrk="1" hangingPunct="1"/>
            <a:r>
              <a:rPr lang="en-US" altLang="en-US" sz="4800">
                <a:solidFill>
                  <a:schemeClr val="tx2"/>
                </a:solidFill>
              </a:rPr>
              <a:t>                = 8i (</a:t>
            </a:r>
            <a:r>
              <a:rPr lang="en-US" altLang="en-US" sz="4800" i="1">
                <a:solidFill>
                  <a:schemeClr val="tx2"/>
                </a:solidFill>
              </a:rPr>
              <a:t>là số thuần ảo</a:t>
            </a:r>
            <a:r>
              <a:rPr lang="en-US" altLang="en-US" sz="480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18346A1-D1DE-42A0-B21D-FCA77BF28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463" y="1527175"/>
            <a:ext cx="737393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altLang="en-US" sz="3200" b="1" i="1">
                <a:solidFill>
                  <a:srgbClr val="333399"/>
                </a:solidFill>
              </a:rPr>
              <a:t>    Tính Z=[(4 +5i) – (4 +3i)]</a:t>
            </a:r>
            <a:r>
              <a:rPr lang="en-US" altLang="en-US" sz="4000" b="1" i="1" baseline="30000">
                <a:solidFill>
                  <a:srgbClr val="333399"/>
                </a:solidFill>
              </a:rPr>
              <a:t>5</a:t>
            </a:r>
            <a:r>
              <a:rPr lang="en-US" altLang="en-US" sz="3200" b="1" i="1">
                <a:solidFill>
                  <a:srgbClr val="333399"/>
                </a:solidFill>
              </a:rPr>
              <a:t> có kết quả là :</a:t>
            </a:r>
            <a:endParaRPr lang="en-US" altLang="en-US" sz="3200" i="1">
              <a:solidFill>
                <a:srgbClr val="333399"/>
              </a:solidFill>
              <a:latin typeface="VNfrankfurt Gothic Heavy" pitchFamily="2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5295B5B-6EBC-4071-B59E-FB42ED6A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3025775"/>
            <a:ext cx="4492625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a)</a:t>
            </a:r>
            <a:r>
              <a:rPr lang="en-US" altLang="en-US" sz="2800" b="1" i="1">
                <a:solidFill>
                  <a:srgbClr val="6600CC"/>
                </a:solidFill>
              </a:rPr>
              <a:t>  </a:t>
            </a:r>
            <a:r>
              <a:rPr lang="en-US" altLang="en-US" sz="3200" b="1" i="1">
                <a:solidFill>
                  <a:srgbClr val="333399"/>
                </a:solidFill>
              </a:rPr>
              <a:t>– </a:t>
            </a:r>
            <a:r>
              <a:rPr lang="en-US" altLang="en-US" sz="3200" b="1" i="1">
                <a:solidFill>
                  <a:srgbClr val="333399"/>
                </a:solidFill>
                <a:latin typeface="Arial" panose="020B0604020202020204" pitchFamily="34" charset="0"/>
              </a:rPr>
              <a:t>2</a:t>
            </a:r>
            <a:r>
              <a:rPr lang="en-US" altLang="en-US" sz="4400" b="1" i="1" baseline="30000">
                <a:solidFill>
                  <a:srgbClr val="333399"/>
                </a:solidFill>
                <a:latin typeface="Arial" panose="020B0604020202020204" pitchFamily="34" charset="0"/>
              </a:rPr>
              <a:t>5</a:t>
            </a:r>
            <a:r>
              <a:rPr lang="en-US" altLang="en-US" sz="3200" b="1" i="1">
                <a:solidFill>
                  <a:srgbClr val="333399"/>
                </a:solidFill>
                <a:latin typeface="Arial" panose="020B0604020202020204" pitchFamily="34" charset="0"/>
              </a:rPr>
              <a:t> i</a:t>
            </a:r>
            <a:endParaRPr lang="en-US" altLang="en-US" sz="3200" b="1" i="1">
              <a:solidFill>
                <a:srgbClr val="6600CC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sz="3200" i="1">
              <a:solidFill>
                <a:srgbClr val="6600CC"/>
              </a:solidFill>
            </a:endParaRP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A92D6288-0BDF-4DFF-9FB8-D6B95BD1C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4029075"/>
            <a:ext cx="62785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b)  </a:t>
            </a:r>
            <a:r>
              <a:rPr lang="en-US" altLang="en-US" sz="3200" b="1" i="1">
                <a:solidFill>
                  <a:srgbClr val="333399"/>
                </a:solidFill>
              </a:rPr>
              <a:t>2</a:t>
            </a:r>
            <a:r>
              <a:rPr lang="en-US" altLang="en-US" sz="4400" b="1" i="1" baseline="30000">
                <a:solidFill>
                  <a:srgbClr val="333399"/>
                </a:solidFill>
              </a:rPr>
              <a:t>5</a:t>
            </a:r>
            <a:r>
              <a:rPr lang="en-US" altLang="en-US" sz="3600" b="1" i="1" baseline="30000">
                <a:solidFill>
                  <a:srgbClr val="333399"/>
                </a:solidFill>
              </a:rPr>
              <a:t> </a:t>
            </a:r>
            <a:r>
              <a:rPr lang="en-US" altLang="en-US" sz="3200" b="1" i="1">
                <a:solidFill>
                  <a:srgbClr val="333399"/>
                </a:solidFill>
              </a:rPr>
              <a:t>i</a:t>
            </a:r>
            <a:endParaRPr lang="en-US" altLang="en-US" sz="3200" b="1" i="1">
              <a:solidFill>
                <a:srgbClr val="6600CC"/>
              </a:solidFill>
            </a:endParaRP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31763982-2BC8-492F-B6BD-6433EEC94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4835525"/>
            <a:ext cx="43195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c)</a:t>
            </a:r>
            <a:r>
              <a:rPr lang="en-US" altLang="en-US" sz="2800" b="1" i="1">
                <a:solidFill>
                  <a:srgbClr val="6600CC"/>
                </a:solidFill>
              </a:rPr>
              <a:t>  </a:t>
            </a:r>
            <a:r>
              <a:rPr lang="en-US" altLang="en-US" sz="3200" b="1" i="1">
                <a:solidFill>
                  <a:srgbClr val="333399"/>
                </a:solidFill>
                <a:latin typeface="Arial" panose="020B0604020202020204" pitchFamily="34" charset="0"/>
              </a:rPr>
              <a:t>– 2</a:t>
            </a:r>
            <a:r>
              <a:rPr lang="en-US" altLang="en-US" sz="4400" b="1" i="1" baseline="30000">
                <a:solidFill>
                  <a:srgbClr val="333399"/>
                </a:solidFill>
                <a:latin typeface="Arial" panose="020B0604020202020204" pitchFamily="34" charset="0"/>
              </a:rPr>
              <a:t>5</a:t>
            </a:r>
            <a:endParaRPr lang="en-US" altLang="en-US" sz="4400">
              <a:latin typeface="Arial" panose="020B0604020202020204" pitchFamily="34" charset="0"/>
            </a:endParaRP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8F930844-522F-4768-AEE3-0033570B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425" y="5757863"/>
            <a:ext cx="63373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457200" indent="-4572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3300"/>
                </a:solidFill>
              </a:rPr>
              <a:t>d)</a:t>
            </a:r>
            <a:r>
              <a:rPr lang="en-US" altLang="en-US" sz="2800" b="1" i="1">
                <a:solidFill>
                  <a:srgbClr val="6600CC"/>
                </a:solidFill>
              </a:rPr>
              <a:t>  </a:t>
            </a:r>
            <a:r>
              <a:rPr lang="en-US" altLang="en-US" sz="3200" b="1" i="1">
                <a:solidFill>
                  <a:srgbClr val="333399"/>
                </a:solidFill>
              </a:rPr>
              <a:t>2</a:t>
            </a:r>
            <a:r>
              <a:rPr lang="en-US" altLang="en-US" sz="4000" b="1" i="1" baseline="30000">
                <a:solidFill>
                  <a:srgbClr val="333399"/>
                </a:solidFill>
              </a:rPr>
              <a:t>5</a:t>
            </a:r>
            <a:endParaRPr lang="en-US" altLang="en-US" sz="4000" b="1" i="1">
              <a:solidFill>
                <a:srgbClr val="333399"/>
              </a:solidFill>
            </a:endParaRPr>
          </a:p>
        </p:txBody>
      </p:sp>
      <p:sp>
        <p:nvSpPr>
          <p:cNvPr id="20487" name="WordArt 7">
            <a:extLst>
              <a:ext uri="{FF2B5EF4-FFF2-40B4-BE49-F238E27FC236}">
                <a16:creationId xmlns:a16="http://schemas.microsoft.com/office/drawing/2014/main" id="{418D5241-75F0-4C4F-87DF-E47E450835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22463" y="433388"/>
            <a:ext cx="4724400" cy="1036637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5400" b="1" kern="10"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Trắc nghiệm</a:t>
            </a:r>
          </a:p>
        </p:txBody>
      </p:sp>
      <p:pic>
        <p:nvPicPr>
          <p:cNvPr id="20488" name="Picture 8" descr="IMG41">
            <a:extLst>
              <a:ext uri="{FF2B5EF4-FFF2-40B4-BE49-F238E27FC236}">
                <a16:creationId xmlns:a16="http://schemas.microsoft.com/office/drawing/2014/main" id="{7D2C288A-B3CA-46E6-B079-4D772F676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20788" y="3659188"/>
            <a:ext cx="11620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9" name="Picture 9" descr="4_ball_sm_wm">
            <a:extLst>
              <a:ext uri="{FF2B5EF4-FFF2-40B4-BE49-F238E27FC236}">
                <a16:creationId xmlns:a16="http://schemas.microsoft.com/office/drawing/2014/main" id="{EAFBFD31-7B60-4482-894B-F580118E42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1758950"/>
            <a:ext cx="12096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8ID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utoUpdateAnimBg="0"/>
      <p:bldP spid="20485" grpId="0" autoUpdateAnimBg="0"/>
      <p:bldP spid="2048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6814BA7D-2803-4B22-AD1A-1AA92D6F48D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  <a:r>
              <a:rPr lang="en-US" altLang="en-US" sz="4800">
                <a:solidFill>
                  <a:schemeClr val="tx2"/>
                </a:solidFill>
              </a:rPr>
              <a:t>[(4+5i)-(4+3i)]</a:t>
            </a:r>
            <a:r>
              <a:rPr lang="en-US" altLang="en-US" sz="4800" baseline="30000">
                <a:solidFill>
                  <a:schemeClr val="tx2"/>
                </a:solidFill>
              </a:rPr>
              <a:t>5</a:t>
            </a:r>
            <a:r>
              <a:rPr lang="en-US" altLang="en-US" sz="4800">
                <a:solidFill>
                  <a:schemeClr val="tx2"/>
                </a:solidFill>
              </a:rPr>
              <a:t>=(4-4+5i-3i)</a:t>
            </a:r>
            <a:r>
              <a:rPr lang="en-US" altLang="en-US" sz="4800" baseline="30000">
                <a:solidFill>
                  <a:schemeClr val="tx2"/>
                </a:solidFill>
              </a:rPr>
              <a:t>5</a:t>
            </a:r>
            <a:r>
              <a:rPr lang="en-US" altLang="en-US" sz="480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en-US" altLang="en-US" sz="4800">
                <a:solidFill>
                  <a:schemeClr val="tx2"/>
                </a:solidFill>
              </a:rPr>
              <a:t>                       =(2i)</a:t>
            </a:r>
            <a:r>
              <a:rPr lang="en-US" altLang="en-US" sz="4800" baseline="30000">
                <a:solidFill>
                  <a:schemeClr val="tx2"/>
                </a:solidFill>
              </a:rPr>
              <a:t>5</a:t>
            </a:r>
          </a:p>
          <a:p>
            <a:pPr eaLnBrk="1" hangingPunct="1"/>
            <a:r>
              <a:rPr lang="en-US" altLang="en-US" sz="4800" baseline="30000">
                <a:solidFill>
                  <a:schemeClr val="tx2"/>
                </a:solidFill>
              </a:rPr>
              <a:t>                                   </a:t>
            </a:r>
            <a:r>
              <a:rPr lang="en-US" altLang="en-US" sz="4800">
                <a:solidFill>
                  <a:schemeClr val="tx2"/>
                </a:solidFill>
              </a:rPr>
              <a:t>= 2</a:t>
            </a:r>
            <a:r>
              <a:rPr lang="en-US" altLang="en-US" sz="4800" baseline="30000">
                <a:solidFill>
                  <a:schemeClr val="tx2"/>
                </a:solidFill>
              </a:rPr>
              <a:t>5</a:t>
            </a:r>
            <a:r>
              <a:rPr lang="en-US" altLang="en-US" sz="4800">
                <a:solidFill>
                  <a:schemeClr val="tx2"/>
                </a:solidFill>
              </a:rPr>
              <a:t>i</a:t>
            </a:r>
            <a:r>
              <a:rPr lang="en-US" altLang="en-US" sz="4800" baseline="30000">
                <a:solidFill>
                  <a:schemeClr val="tx2"/>
                </a:solidFill>
              </a:rPr>
              <a:t>5</a:t>
            </a:r>
          </a:p>
          <a:p>
            <a:pPr eaLnBrk="1" hangingPunct="1"/>
            <a:r>
              <a:rPr lang="en-US" altLang="en-US" sz="4800" baseline="30000">
                <a:solidFill>
                  <a:schemeClr val="tx2"/>
                </a:solidFill>
              </a:rPr>
              <a:t>                                   </a:t>
            </a:r>
            <a:r>
              <a:rPr lang="en-US" altLang="en-US" sz="4800">
                <a:solidFill>
                  <a:schemeClr val="tx2"/>
                </a:solidFill>
              </a:rPr>
              <a:t>= 2</a:t>
            </a:r>
            <a:r>
              <a:rPr lang="en-US" altLang="en-US" sz="4800" baseline="30000">
                <a:solidFill>
                  <a:schemeClr val="tx2"/>
                </a:solidFill>
              </a:rPr>
              <a:t>5 </a:t>
            </a:r>
            <a:r>
              <a:rPr lang="en-US" altLang="en-US" sz="4800">
                <a:solidFill>
                  <a:schemeClr val="tx2"/>
                </a:solidFill>
              </a:rPr>
              <a:t>i</a:t>
            </a:r>
          </a:p>
          <a:p>
            <a:pPr eaLnBrk="1" hangingPunct="1"/>
            <a:r>
              <a:rPr lang="en-US" altLang="en-US" sz="4800">
                <a:solidFill>
                  <a:schemeClr val="tx2"/>
                </a:solidFill>
              </a:rPr>
              <a:t>                       = 32 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>
            <a:extLst>
              <a:ext uri="{FF2B5EF4-FFF2-40B4-BE49-F238E27FC236}">
                <a16:creationId xmlns:a16="http://schemas.microsoft.com/office/drawing/2014/main" id="{08BC7761-BA53-426D-A425-A82129B0794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381000"/>
            <a:ext cx="5761038" cy="10366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5400" b="1" kern="10">
                <a:ln w="28575" cmpd="sng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Hướng dẫn học ở nhà</a:t>
            </a:r>
            <a:endParaRPr lang="en-US" sz="5400" b="1" kern="10">
              <a:ln w="28575" cmpd="sng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hlink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1BC05B8-DA83-4402-842B-9415C7505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8" y="1931988"/>
            <a:ext cx="78343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 </a:t>
            </a:r>
            <a:r>
              <a:rPr lang="en-US" altLang="en-US" sz="28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Nắm vững các phép toán cộng, trừ và nhân số phức.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136996DB-66D3-4EAB-B3D1-2EE6F0E61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50" y="3025775"/>
            <a:ext cx="7834313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 </a:t>
            </a:r>
            <a:r>
              <a:rPr lang="en-US" altLang="en-US" sz="28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Tính toán thành thạo cộng, trừ và nhân số phức.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11B9684D-90E8-4D4A-9459-922CD28D9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8" y="4351338"/>
            <a:ext cx="7834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   </a:t>
            </a:r>
            <a:r>
              <a:rPr lang="en-US" altLang="en-US" sz="2800" b="1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Làm các bài tập SGK trang 135, 136</a:t>
            </a:r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</a:p>
        </p:txBody>
      </p:sp>
    </p:spTree>
  </p:cSld>
  <p:clrMapOvr>
    <a:masterClrMapping/>
  </p:clrMapOvr>
  <p:transition spd="med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45B77F68-A5D8-4837-8DC2-AEA2904DBBE8}"/>
              </a:ext>
            </a:extLst>
          </p:cNvPr>
          <p:cNvGrpSpPr>
            <a:grpSpLocks/>
          </p:cNvGrpSpPr>
          <p:nvPr/>
        </p:nvGrpSpPr>
        <p:grpSpPr bwMode="auto">
          <a:xfrm>
            <a:off x="0" y="260350"/>
            <a:ext cx="8653463" cy="1001713"/>
            <a:chOff x="0" y="0"/>
            <a:chExt cx="5451" cy="631"/>
          </a:xfrm>
        </p:grpSpPr>
        <p:grpSp>
          <p:nvGrpSpPr>
            <p:cNvPr id="5123" name="Group 3">
              <a:extLst>
                <a:ext uri="{FF2B5EF4-FFF2-40B4-BE49-F238E27FC236}">
                  <a16:creationId xmlns:a16="http://schemas.microsoft.com/office/drawing/2014/main" id="{030BA185-9606-4734-AA23-507E801FC2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451" cy="631"/>
              <a:chOff x="0" y="0"/>
              <a:chExt cx="1549" cy="1351"/>
            </a:xfrm>
          </p:grpSpPr>
          <p:sp>
            <p:nvSpPr>
              <p:cNvPr id="5124" name="AutoShape 4">
                <a:extLst>
                  <a:ext uri="{FF2B5EF4-FFF2-40B4-BE49-F238E27FC236}">
                    <a16:creationId xmlns:a16="http://schemas.microsoft.com/office/drawing/2014/main" id="{089F88DF-0131-4608-A959-E8304EBF8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125" name="AutoShape 5">
                <a:extLst>
                  <a:ext uri="{FF2B5EF4-FFF2-40B4-BE49-F238E27FC236}">
                    <a16:creationId xmlns:a16="http://schemas.microsoft.com/office/drawing/2014/main" id="{5697992F-FBB3-4193-96C3-3C22D31DE0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126" name="AutoShape 6">
                <a:extLst>
                  <a:ext uri="{FF2B5EF4-FFF2-40B4-BE49-F238E27FC236}">
                    <a16:creationId xmlns:a16="http://schemas.microsoft.com/office/drawing/2014/main" id="{71821509-733F-4448-9BF6-4D798D6D9B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79"/>
                <a:ext cx="1350" cy="1169"/>
              </a:xfrm>
              <a:prstGeom prst="hexagon">
                <a:avLst>
                  <a:gd name="adj" fmla="val 28898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127" name="Text Box 7">
              <a:extLst>
                <a:ext uri="{FF2B5EF4-FFF2-40B4-BE49-F238E27FC236}">
                  <a16:creationId xmlns:a16="http://schemas.microsoft.com/office/drawing/2014/main" id="{84FC4E97-4C83-4153-B30E-C36D371A6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" y="66"/>
              <a:ext cx="38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4000" b="1">
                  <a:solidFill>
                    <a:srgbClr val="FF0000"/>
                  </a:solidFill>
                  <a:latin typeface="Arial" panose="020B0604020202020204" pitchFamily="34" charset="0"/>
                </a:rPr>
                <a:t>KIỂM TRA BÀI CŨ :</a:t>
              </a:r>
            </a:p>
          </p:txBody>
        </p:sp>
      </p:grpSp>
      <p:sp>
        <p:nvSpPr>
          <p:cNvPr id="5128" name="Rectangle 8">
            <a:extLst>
              <a:ext uri="{FF2B5EF4-FFF2-40B4-BE49-F238E27FC236}">
                <a16:creationId xmlns:a16="http://schemas.microsoft.com/office/drawing/2014/main" id="{C44280D8-AEB6-46B9-B23E-F78534FD4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84677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AutoNum type="arabicPeriod"/>
            </a:pPr>
            <a:r>
              <a:rPr lang="en-US" altLang="en-US" sz="3200" b="1">
                <a:latin typeface="Arial" panose="020B0604020202020204" pitchFamily="34" charset="0"/>
              </a:rPr>
              <a:t> Định nghĩa số phức ?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5129" name="Rectangle 10">
            <a:extLst>
              <a:ext uri="{FF2B5EF4-FFF2-40B4-BE49-F238E27FC236}">
                <a16:creationId xmlns:a16="http://schemas.microsoft.com/office/drawing/2014/main" id="{51AD1983-9683-4F6D-90A4-354DF3A97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09650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66FF"/>
                </a:solidFill>
                <a:latin typeface="Arial" panose="020B0604020202020204" pitchFamily="34" charset="0"/>
              </a:rPr>
              <a:t>HS1</a:t>
            </a:r>
          </a:p>
        </p:txBody>
      </p:sp>
      <p:sp>
        <p:nvSpPr>
          <p:cNvPr id="5130" name="Text Box 11">
            <a:extLst>
              <a:ext uri="{FF2B5EF4-FFF2-40B4-BE49-F238E27FC236}">
                <a16:creationId xmlns:a16="http://schemas.microsoft.com/office/drawing/2014/main" id="{6514307D-DDF9-408B-86A1-A0482065E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0"/>
            <a:ext cx="68580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66"/>
                </a:solidFill>
                <a:latin typeface="Arial" panose="020B0604020202020204" pitchFamily="34" charset="0"/>
              </a:rPr>
              <a:t>Một biểu thức dạng a+bi trong đó a,b là số thực ,i</a:t>
            </a:r>
            <a:r>
              <a:rPr lang="en-US" altLang="en-US" sz="2800" b="1" baseline="30000">
                <a:solidFill>
                  <a:srgbClr val="FF0066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>
                <a:solidFill>
                  <a:srgbClr val="FF0066"/>
                </a:solidFill>
                <a:latin typeface="Arial" panose="020B0604020202020204" pitchFamily="34" charset="0"/>
              </a:rPr>
              <a:t> = -1 gọi là một số phức.</a:t>
            </a:r>
          </a:p>
        </p:txBody>
      </p:sp>
      <p:sp>
        <p:nvSpPr>
          <p:cNvPr id="5131" name="Text Box 14">
            <a:extLst>
              <a:ext uri="{FF2B5EF4-FFF2-40B4-BE49-F238E27FC236}">
                <a16:creationId xmlns:a16="http://schemas.microsoft.com/office/drawing/2014/main" id="{C01F20D7-D4A5-49AB-98A7-0E20EDA5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124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2.Hai số phức khi nào được gọi là bằng nhau?</a:t>
            </a:r>
          </a:p>
        </p:txBody>
      </p:sp>
      <p:sp>
        <p:nvSpPr>
          <p:cNvPr id="5132" name="Text Box 15">
            <a:extLst>
              <a:ext uri="{FF2B5EF4-FFF2-40B4-BE49-F238E27FC236}">
                <a16:creationId xmlns:a16="http://schemas.microsoft.com/office/drawing/2014/main" id="{2448F8A4-E346-4B51-AB0F-57DBC8CFD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114800"/>
            <a:ext cx="7315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66"/>
                </a:solidFill>
                <a:latin typeface="Arial" panose="020B0604020202020204" pitchFamily="34" charset="0"/>
              </a:rPr>
              <a:t>Hai số phức gọi là bằng nhau nếu phần thực và phần ảo của chúng tương ứng bằng nhau.</a:t>
            </a:r>
          </a:p>
        </p:txBody>
      </p:sp>
      <p:sp>
        <p:nvSpPr>
          <p:cNvPr id="5133" name="Text Box 16">
            <a:extLst>
              <a:ext uri="{FF2B5EF4-FFF2-40B4-BE49-F238E27FC236}">
                <a16:creationId xmlns:a16="http://schemas.microsoft.com/office/drawing/2014/main" id="{B1274547-EAFD-42B0-B317-C1AA1A0AC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791200"/>
            <a:ext cx="662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i="1">
                <a:solidFill>
                  <a:srgbClr val="FF0066"/>
                </a:solidFill>
                <a:latin typeface="Arial" panose="020B0604020202020204" pitchFamily="34" charset="0"/>
              </a:rPr>
              <a:t>a + bi = c+di  </a:t>
            </a:r>
            <a:r>
              <a:rPr lang="en-US" altLang="en-US" sz="3600" b="1" i="1">
                <a:solidFill>
                  <a:srgbClr val="FF0066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  a=c và b=d</a:t>
            </a:r>
            <a:r>
              <a:rPr lang="en-US" altLang="en-US" sz="3600" b="1" i="1">
                <a:solidFill>
                  <a:srgbClr val="FF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134" name="Rectangle 17">
            <a:extLst>
              <a:ext uri="{FF2B5EF4-FFF2-40B4-BE49-F238E27FC236}">
                <a16:creationId xmlns:a16="http://schemas.microsoft.com/office/drawing/2014/main" id="{9A036A7E-D9BE-454E-B1DE-E0694C809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791200"/>
            <a:ext cx="6705600" cy="762000"/>
          </a:xfrm>
          <a:prstGeom prst="rect">
            <a:avLst/>
          </a:prstGeom>
          <a:noFill/>
          <a:ln w="12700" cmpd="sng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23" dur="20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4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0.5" calcmode="lin" valueType="num">
                                      <p:cBhvr override="childStyle">
                                        <p:cTn id="2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build="allAtOnce" autoUpdateAnimBg="0"/>
      <p:bldP spid="5130" grpId="0" autoUpdateAnimBg="0"/>
      <p:bldP spid="5130" grpId="1" autoUpdateAnimBg="0"/>
      <p:bldP spid="5131" grpId="0" autoUpdateAnimBg="0"/>
      <p:bldP spid="5132" grpId="0" autoUpdateAnimBg="0"/>
      <p:bldP spid="5133" grpId="0" autoUpdateAnimBg="0"/>
      <p:bldP spid="51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61A68A6-4E6F-427E-AFBF-D725A7EB003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C153C"/>
                </a:solidFill>
              </a:rPr>
              <a:t>Bài tập Trang 135,136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670268C-9588-4A34-BB06-DD011D6B86A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CC6600"/>
                </a:solidFill>
              </a:rPr>
              <a:t>Bài 1</a:t>
            </a:r>
            <a:r>
              <a:rPr lang="en-US" altLang="en-US"/>
              <a:t>. Thực hiện các phép tính sau: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 </a:t>
            </a:r>
            <a:r>
              <a:rPr lang="en-US" altLang="en-US">
                <a:solidFill>
                  <a:srgbClr val="FF0000"/>
                </a:solidFill>
              </a:rPr>
              <a:t>a)</a:t>
            </a:r>
            <a:r>
              <a:rPr lang="en-US" altLang="en-US"/>
              <a:t> </a:t>
            </a:r>
            <a:r>
              <a:rPr lang="en-US" altLang="en-US" b="1" i="1">
                <a:solidFill>
                  <a:srgbClr val="6600CC"/>
                </a:solidFill>
                <a:latin typeface="VNI-Centur" pitchFamily="2" charset="0"/>
              </a:rPr>
              <a:t>(3 – 5i) + (2 + 4i)</a:t>
            </a:r>
            <a:r>
              <a:rPr lang="en-US" altLang="en-US" i="1">
                <a:latin typeface="VNI-Centur" pitchFamily="2" charset="0"/>
              </a:rPr>
              <a:t>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  <a:latin typeface="VNI-Centur" pitchFamily="2" charset="0"/>
              </a:rPr>
              <a:t>    b)</a:t>
            </a:r>
            <a:r>
              <a:rPr lang="en-US" altLang="en-US">
                <a:latin typeface="VNI-Centur" pitchFamily="2" charset="0"/>
              </a:rPr>
              <a:t> </a:t>
            </a:r>
            <a:r>
              <a:rPr lang="en-US" altLang="en-US" b="1" i="1">
                <a:solidFill>
                  <a:srgbClr val="6600CC"/>
                </a:solidFill>
                <a:latin typeface="VNI-Present" pitchFamily="2" charset="0"/>
              </a:rPr>
              <a:t>(-</a:t>
            </a:r>
            <a:r>
              <a:rPr lang="en-US" altLang="en-US" b="1" i="1">
                <a:solidFill>
                  <a:srgbClr val="6600CC"/>
                </a:solidFill>
                <a:latin typeface="VNI-Centur" pitchFamily="2" charset="0"/>
              </a:rPr>
              <a:t>2 – 3i) + (-1 – 7i</a:t>
            </a:r>
            <a:r>
              <a:rPr lang="en-US" altLang="en-US" b="1" i="1">
                <a:solidFill>
                  <a:srgbClr val="6600CC"/>
                </a:solidFill>
                <a:latin typeface="VNI-Present" pitchFamily="2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FF0000"/>
                </a:solidFill>
                <a:latin typeface="VNI-Present" pitchFamily="2" charset="0"/>
              </a:rPr>
              <a:t>     </a:t>
            </a:r>
            <a:r>
              <a:rPr lang="en-US" altLang="en-US" b="1">
                <a:solidFill>
                  <a:srgbClr val="FF0000"/>
                </a:solidFill>
                <a:latin typeface="VNI-Centur" pitchFamily="2" charset="0"/>
              </a:rPr>
              <a:t>c</a:t>
            </a:r>
            <a:r>
              <a:rPr lang="en-US" altLang="en-US">
                <a:solidFill>
                  <a:srgbClr val="FF0000"/>
                </a:solidFill>
                <a:latin typeface="VNI-Centur" pitchFamily="2" charset="0"/>
              </a:rPr>
              <a:t>)</a:t>
            </a:r>
            <a:r>
              <a:rPr lang="en-US" altLang="en-US" b="1">
                <a:latin typeface="VNI-Centur" pitchFamily="2" charset="0"/>
              </a:rPr>
              <a:t> </a:t>
            </a:r>
            <a:r>
              <a:rPr lang="en-US" altLang="en-US" b="1" i="1">
                <a:solidFill>
                  <a:srgbClr val="6600CC"/>
                </a:solidFill>
                <a:latin typeface="VNI-Centur" pitchFamily="2" charset="0"/>
              </a:rPr>
              <a:t>(4+3i) - (5-7i)</a:t>
            </a:r>
            <a:r>
              <a:rPr lang="en-US" altLang="en-US" i="1">
                <a:latin typeface="VNI-Centur" pitchFamily="2" charset="0"/>
              </a:rPr>
              <a:t>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i="1">
                <a:latin typeface="VNI-Centur" pitchFamily="2" charset="0"/>
              </a:rPr>
              <a:t>    </a:t>
            </a:r>
            <a:r>
              <a:rPr lang="en-US" altLang="en-US" b="1" i="1">
                <a:solidFill>
                  <a:srgbClr val="FF0000"/>
                </a:solidFill>
                <a:latin typeface="VNI-Centur" pitchFamily="2" charset="0"/>
              </a:rPr>
              <a:t>d)</a:t>
            </a:r>
            <a:r>
              <a:rPr lang="en-US" altLang="en-US" b="1" i="1">
                <a:latin typeface="VNI-Centur" pitchFamily="2" charset="0"/>
              </a:rPr>
              <a:t> </a:t>
            </a:r>
            <a:r>
              <a:rPr lang="en-US" altLang="en-US" b="1" i="1">
                <a:solidFill>
                  <a:srgbClr val="6600CC"/>
                </a:solidFill>
                <a:latin typeface="VNI-Centur" pitchFamily="2" charset="0"/>
              </a:rPr>
              <a:t>(2-3i) -(5-4i)</a:t>
            </a:r>
            <a:r>
              <a:rPr lang="en-US" altLang="en-US" i="1">
                <a:latin typeface="VNI-Centur" pitchFamily="2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>
                <a:latin typeface="VNI-Centur" pitchFamily="2" charset="0"/>
              </a:rPr>
              <a:t> 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9A1A664-4668-4E27-9BC1-C37A6D5A2A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371600"/>
            <a:ext cx="8534400" cy="4876800"/>
          </a:xfrm>
        </p:spPr>
        <p:txBody>
          <a:bodyPr/>
          <a:lstStyle/>
          <a:p>
            <a:pPr eaLnBrk="1" hangingPunct="1"/>
            <a:br>
              <a:rPr lang="en-US" altLang="en-US" sz="4000">
                <a:latin typeface="Times New Roman" panose="02020603050405020304" pitchFamily="18" charset="0"/>
              </a:rPr>
            </a:br>
            <a:br>
              <a:rPr lang="en-US" altLang="en-US" sz="4000">
                <a:latin typeface="Times New Roman" panose="02020603050405020304" pitchFamily="18" charset="0"/>
              </a:rPr>
            </a:b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C89FB9E-1C3C-4358-A869-99E4F797E6C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95325" y="1957388"/>
            <a:ext cx="8001000" cy="274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Bài tập 2:Tính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  <a:latin typeface="Times New Roman" panose="02020603050405020304" pitchFamily="18" charset="0"/>
              </a:rPr>
              <a:t>a)</a:t>
            </a:r>
            <a:r>
              <a:rPr lang="en-US" altLang="en-US">
                <a:latin typeface="Times New Roman" panose="02020603050405020304" pitchFamily="18" charset="0"/>
              </a:rPr>
              <a:t>  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  <a:latin typeface="Times New Roman" panose="02020603050405020304" pitchFamily="18" charset="0"/>
              </a:rPr>
              <a:t>b)</a:t>
            </a:r>
            <a:r>
              <a:rPr lang="en-US" altLang="en-US">
                <a:latin typeface="Times New Roman" panose="02020603050405020304" pitchFamily="18" charset="0"/>
              </a:rPr>
              <a:t>  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  <a:latin typeface="Times New Roman" panose="02020603050405020304" pitchFamily="18" charset="0"/>
              </a:rPr>
              <a:t>c)</a:t>
            </a:r>
            <a:r>
              <a:rPr lang="en-US" altLang="en-US">
                <a:latin typeface="Times New Roman" panose="02020603050405020304" pitchFamily="18" charset="0"/>
              </a:rPr>
              <a:t>  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  <a:latin typeface="Times New Roman" panose="02020603050405020304" pitchFamily="18" charset="0"/>
              </a:rPr>
              <a:t>d)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CAC22D1D-781F-4D48-9C05-BFCD39530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5086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B75F5615-5A76-44A1-BA12-E790F9C6A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1728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4582" name="Object 6">
            <a:extLst>
              <a:ext uri="{FF2B5EF4-FFF2-40B4-BE49-F238E27FC236}">
                <a16:creationId xmlns:a16="http://schemas.microsoft.com/office/drawing/2014/main" id="{C518F909-DD2C-4280-9317-1AC7EA2B02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43325" y="2033588"/>
          <a:ext cx="1295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r:id="rId3" imgW="431930" imgH="203429" progId="Equation.DSMT4">
                  <p:embed/>
                </p:oleObj>
              </mc:Choice>
              <mc:Fallback>
                <p:oleObj r:id="rId3" imgW="431930" imgH="203429" progId="Equation.DSMT4">
                  <p:embed/>
                  <p:pic>
                    <p:nvPicPr>
                      <p:cNvPr id="24582" name="Object 6">
                        <a:extLst>
                          <a:ext uri="{FF2B5EF4-FFF2-40B4-BE49-F238E27FC236}">
                            <a16:creationId xmlns:a16="http://schemas.microsoft.com/office/drawing/2014/main" id="{C518F909-DD2C-4280-9317-1AC7EA2B02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5" y="2033588"/>
                        <a:ext cx="12954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9">
            <a:extLst>
              <a:ext uri="{FF2B5EF4-FFF2-40B4-BE49-F238E27FC236}">
                <a16:creationId xmlns:a16="http://schemas.microsoft.com/office/drawing/2014/main" id="{1799C79D-27FC-454A-B7D2-A985A115F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5057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4584" name="Object 8">
            <a:extLst>
              <a:ext uri="{FF2B5EF4-FFF2-40B4-BE49-F238E27FC236}">
                <a16:creationId xmlns:a16="http://schemas.microsoft.com/office/drawing/2014/main" id="{EA058BE1-C187-47EE-9EB1-E44FA7CD1E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14925" y="2033588"/>
          <a:ext cx="1447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5" imgW="393846" imgH="203429" progId="Equation.DSMT4">
                  <p:embed/>
                </p:oleObj>
              </mc:Choice>
              <mc:Fallback>
                <p:oleObj r:id="rId5" imgW="393846" imgH="203429" progId="Equation.DSMT4">
                  <p:embed/>
                  <p:pic>
                    <p:nvPicPr>
                      <p:cNvPr id="24584" name="Object 8">
                        <a:extLst>
                          <a:ext uri="{FF2B5EF4-FFF2-40B4-BE49-F238E27FC236}">
                            <a16:creationId xmlns:a16="http://schemas.microsoft.com/office/drawing/2014/main" id="{EA058BE1-C187-47EE-9EB1-E44FA7CD1E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4925" y="2033588"/>
                        <a:ext cx="1447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11">
            <a:extLst>
              <a:ext uri="{FF2B5EF4-FFF2-40B4-BE49-F238E27FC236}">
                <a16:creationId xmlns:a16="http://schemas.microsoft.com/office/drawing/2014/main" id="{7347D301-DC75-44F6-93F1-223A6285D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1728788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4586" name="Object 10">
            <a:extLst>
              <a:ext uri="{FF2B5EF4-FFF2-40B4-BE49-F238E27FC236}">
                <a16:creationId xmlns:a16="http://schemas.microsoft.com/office/drawing/2014/main" id="{1B9FDF8D-914E-4208-A6B0-782B44F490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9725" y="2414588"/>
          <a:ext cx="3352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7" imgW="838153" imgH="203429" progId="Equation.DSMT4">
                  <p:embed/>
                </p:oleObj>
              </mc:Choice>
              <mc:Fallback>
                <p:oleObj r:id="rId7" imgW="838153" imgH="203429" progId="Equation.DSMT4">
                  <p:embed/>
                  <p:pic>
                    <p:nvPicPr>
                      <p:cNvPr id="24586" name="Object 10">
                        <a:extLst>
                          <a:ext uri="{FF2B5EF4-FFF2-40B4-BE49-F238E27FC236}">
                            <a16:creationId xmlns:a16="http://schemas.microsoft.com/office/drawing/2014/main" id="{1B9FDF8D-914E-4208-A6B0-782B44F490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2414588"/>
                        <a:ext cx="3352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Rectangle 13">
            <a:extLst>
              <a:ext uri="{FF2B5EF4-FFF2-40B4-BE49-F238E27FC236}">
                <a16:creationId xmlns:a16="http://schemas.microsoft.com/office/drawing/2014/main" id="{D5CD3C4E-FB0A-49E5-935E-9D7953462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5057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4588" name="Object 12">
            <a:extLst>
              <a:ext uri="{FF2B5EF4-FFF2-40B4-BE49-F238E27FC236}">
                <a16:creationId xmlns:a16="http://schemas.microsoft.com/office/drawing/2014/main" id="{F9D79F71-AC6E-49C9-84BA-F24F709F52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9725" y="2871788"/>
          <a:ext cx="29718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9" imgW="1079349" imgH="203429" progId="Equation.DSMT4">
                  <p:embed/>
                </p:oleObj>
              </mc:Choice>
              <mc:Fallback>
                <p:oleObj r:id="rId9" imgW="1079349" imgH="203429" progId="Equation.DSMT4">
                  <p:embed/>
                  <p:pic>
                    <p:nvPicPr>
                      <p:cNvPr id="24588" name="Object 12">
                        <a:extLst>
                          <a:ext uri="{FF2B5EF4-FFF2-40B4-BE49-F238E27FC236}">
                            <a16:creationId xmlns:a16="http://schemas.microsoft.com/office/drawing/2014/main" id="{F9D79F71-AC6E-49C9-84BA-F24F709F52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2871788"/>
                        <a:ext cx="29718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9" name="Rectangle 15">
            <a:extLst>
              <a:ext uri="{FF2B5EF4-FFF2-40B4-BE49-F238E27FC236}">
                <a16:creationId xmlns:a16="http://schemas.microsoft.com/office/drawing/2014/main" id="{4DD27982-B6E1-4BD8-94AE-2232645A9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5057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4590" name="Object 14">
            <a:extLst>
              <a:ext uri="{FF2B5EF4-FFF2-40B4-BE49-F238E27FC236}">
                <a16:creationId xmlns:a16="http://schemas.microsoft.com/office/drawing/2014/main" id="{7908A2DE-2D6F-4780-8C7D-9ED4C9B351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9725" y="3328988"/>
          <a:ext cx="28194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11" imgW="888931" imgH="203429" progId="Equation.DSMT4">
                  <p:embed/>
                </p:oleObj>
              </mc:Choice>
              <mc:Fallback>
                <p:oleObj r:id="rId11" imgW="888931" imgH="203429" progId="Equation.DSMT4">
                  <p:embed/>
                  <p:pic>
                    <p:nvPicPr>
                      <p:cNvPr id="24590" name="Object 14">
                        <a:extLst>
                          <a:ext uri="{FF2B5EF4-FFF2-40B4-BE49-F238E27FC236}">
                            <a16:creationId xmlns:a16="http://schemas.microsoft.com/office/drawing/2014/main" id="{7908A2DE-2D6F-4780-8C7D-9ED4C9B351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3328988"/>
                        <a:ext cx="28194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Rectangle 17">
            <a:extLst>
              <a:ext uri="{FF2B5EF4-FFF2-40B4-BE49-F238E27FC236}">
                <a16:creationId xmlns:a16="http://schemas.microsoft.com/office/drawing/2014/main" id="{1CB38613-49B7-4B98-ADE8-7B5A6F82D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5057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24592" name="Object 16">
            <a:extLst>
              <a:ext uri="{FF2B5EF4-FFF2-40B4-BE49-F238E27FC236}">
                <a16:creationId xmlns:a16="http://schemas.microsoft.com/office/drawing/2014/main" id="{6378DE48-78DF-4806-A2AD-3CE3A8D5D7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9725" y="3862388"/>
          <a:ext cx="27432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13" imgW="1079349" imgH="203429" progId="Equation.DSMT4">
                  <p:embed/>
                </p:oleObj>
              </mc:Choice>
              <mc:Fallback>
                <p:oleObj r:id="rId13" imgW="1079349" imgH="203429" progId="Equation.DSMT4">
                  <p:embed/>
                  <p:pic>
                    <p:nvPicPr>
                      <p:cNvPr id="24592" name="Object 16">
                        <a:extLst>
                          <a:ext uri="{FF2B5EF4-FFF2-40B4-BE49-F238E27FC236}">
                            <a16:creationId xmlns:a16="http://schemas.microsoft.com/office/drawing/2014/main" id="{6378DE48-78DF-4806-A2AD-3CE3A8D5D7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3862388"/>
                        <a:ext cx="274320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3" name="Rectangle 18">
            <a:extLst>
              <a:ext uri="{FF2B5EF4-FFF2-40B4-BE49-F238E27FC236}">
                <a16:creationId xmlns:a16="http://schemas.microsoft.com/office/drawing/2014/main" id="{D62942CE-9C67-4359-820A-78D14356A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" y="5051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F76914D-17B2-40A9-8D24-FEB3F7150F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n-US" altLang="en-US" sz="4000">
                <a:latin typeface="Times New Roman" panose="02020603050405020304" pitchFamily="18" charset="0"/>
              </a:rPr>
            </a:br>
            <a:br>
              <a:rPr lang="en-US" altLang="en-US" sz="4000">
                <a:latin typeface="Times New Roman" panose="02020603050405020304" pitchFamily="18" charset="0"/>
              </a:rPr>
            </a:b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9A210CB-A0B1-41A7-82E8-1F61B7D9D63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3</a:t>
            </a: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:Thực hiện các phép tính sau: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(3-2i)(2-3i)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(-1+i)(3+7i)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5(4+3i)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99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</a:t>
            </a:r>
            <a:r>
              <a:rPr lang="en-US" alt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(-2-5i)4i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BA1A991-C779-433F-B989-F91F863E0C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n-US" altLang="en-US" sz="4000">
                <a:latin typeface="Times New Roman" panose="02020603050405020304" pitchFamily="18" charset="0"/>
              </a:rPr>
            </a:b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4F84EF-6CD1-430B-9BB8-896A6224CDD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828800"/>
            <a:ext cx="8229600" cy="12192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3200" b="1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4</a:t>
            </a:r>
            <a:r>
              <a:rPr lang="en-US" alt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altLang="en-US" sz="3200" baseline="300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i</a:t>
            </a:r>
            <a:r>
              <a:rPr lang="en-US" altLang="en-US" sz="3200" baseline="300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,i</a:t>
            </a:r>
            <a:r>
              <a:rPr lang="en-US" altLang="en-US" sz="3200" baseline="300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32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 cách tính</a:t>
            </a:r>
            <a:r>
              <a:rPr lang="en-US" altLang="en-US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="1" baseline="30000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>
                <a:solidFill>
                  <a:srgbClr val="0C153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CC66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 một số tự nhiên tùy ý.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1888894-6CB7-42D4-8A4B-4210D2D8C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08013" y="3352800"/>
            <a:ext cx="449421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4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None/>
            </a:pPr>
            <a:r>
              <a:rPr lang="en-US" altLang="en-US" sz="3000" b="1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5</a:t>
            </a:r>
            <a:r>
              <a:rPr lang="en-US" altLang="en-US" sz="3500" b="1">
                <a:solidFill>
                  <a:srgbClr val="CA938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4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None/>
            </a:pPr>
            <a:r>
              <a:rPr lang="en-US" altLang="en-US" sz="24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 :   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altLang="en-US" sz="24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1" i="1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2+3i)</a:t>
            </a:r>
            <a:r>
              <a:rPr lang="en-US" altLang="en-US" sz="2800" b="1" i="1" baseline="3000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lvl="4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None/>
            </a:pPr>
            <a:r>
              <a:rPr lang="en-US" altLang="en-US" sz="2400" b="1" baseline="300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altLang="en-US" sz="24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(2+3i)</a:t>
            </a:r>
            <a:r>
              <a:rPr lang="en-US" altLang="en-US" sz="2800" b="1" i="1" baseline="30000">
                <a:solidFill>
                  <a:srgbClr val="66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lvl="4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None/>
            </a:pPr>
            <a:endParaRPr lang="en-US" altLang="en-US" sz="2800" b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B0A81781-E266-44F5-82E4-D957186C2848}"/>
              </a:ext>
            </a:extLst>
          </p:cNvPr>
          <p:cNvGrpSpPr>
            <a:grpSpLocks/>
          </p:cNvGrpSpPr>
          <p:nvPr/>
        </p:nvGrpSpPr>
        <p:grpSpPr bwMode="auto">
          <a:xfrm>
            <a:off x="0" y="260350"/>
            <a:ext cx="8653463" cy="1001713"/>
            <a:chOff x="0" y="0"/>
            <a:chExt cx="5451" cy="631"/>
          </a:xfrm>
        </p:grpSpPr>
        <p:grpSp>
          <p:nvGrpSpPr>
            <p:cNvPr id="6147" name="Group 3">
              <a:extLst>
                <a:ext uri="{FF2B5EF4-FFF2-40B4-BE49-F238E27FC236}">
                  <a16:creationId xmlns:a16="http://schemas.microsoft.com/office/drawing/2014/main" id="{83C68FB2-4ECD-4514-BD3E-46BA093D82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451" cy="631"/>
              <a:chOff x="0" y="0"/>
              <a:chExt cx="1549" cy="1351"/>
            </a:xfrm>
          </p:grpSpPr>
          <p:sp>
            <p:nvSpPr>
              <p:cNvPr id="6148" name="AutoShape 4">
                <a:extLst>
                  <a:ext uri="{FF2B5EF4-FFF2-40B4-BE49-F238E27FC236}">
                    <a16:creationId xmlns:a16="http://schemas.microsoft.com/office/drawing/2014/main" id="{C8ECC845-C0D8-4363-9F7B-AFEA846E3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149" name="AutoShape 5">
                <a:extLst>
                  <a:ext uri="{FF2B5EF4-FFF2-40B4-BE49-F238E27FC236}">
                    <a16:creationId xmlns:a16="http://schemas.microsoft.com/office/drawing/2014/main" id="{3C9A18DE-2371-4BA5-AB6D-39F1263F0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6150" name="AutoShape 6">
                <a:extLst>
                  <a:ext uri="{FF2B5EF4-FFF2-40B4-BE49-F238E27FC236}">
                    <a16:creationId xmlns:a16="http://schemas.microsoft.com/office/drawing/2014/main" id="{DAB3506A-E013-48F3-ACA4-935B3C5DD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79"/>
                <a:ext cx="1350" cy="1169"/>
              </a:xfrm>
              <a:prstGeom prst="hexagon">
                <a:avLst>
                  <a:gd name="adj" fmla="val 28898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6151" name="Text Box 7">
              <a:extLst>
                <a:ext uri="{FF2B5EF4-FFF2-40B4-BE49-F238E27FC236}">
                  <a16:creationId xmlns:a16="http://schemas.microsoft.com/office/drawing/2014/main" id="{F4A52BD7-D139-45C1-9182-2EFC61A3B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" y="66"/>
              <a:ext cx="388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4000" b="1">
                  <a:solidFill>
                    <a:srgbClr val="FF0000"/>
                  </a:solidFill>
                  <a:latin typeface="Arial" panose="020B0604020202020204" pitchFamily="34" charset="0"/>
                </a:rPr>
                <a:t>KIỂM TRA BÀI CŨ :</a:t>
              </a:r>
            </a:p>
          </p:txBody>
        </p:sp>
      </p:grpSp>
      <p:sp>
        <p:nvSpPr>
          <p:cNvPr id="6152" name="Rectangle 8">
            <a:extLst>
              <a:ext uri="{FF2B5EF4-FFF2-40B4-BE49-F238E27FC236}">
                <a16:creationId xmlns:a16="http://schemas.microsoft.com/office/drawing/2014/main" id="{96C2D897-68A2-407C-812E-84092FAB8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1828800"/>
            <a:ext cx="8777287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1. Cho số phức z = a + bi. Số phức liên hợp </a:t>
            </a:r>
            <a:br>
              <a:rPr lang="en-US" altLang="en-US" sz="3200" b="1">
                <a:latin typeface="Arial" panose="020B0604020202020204" pitchFamily="34" charset="0"/>
              </a:rPr>
            </a:br>
            <a:r>
              <a:rPr lang="en-US" altLang="en-US" sz="3200" b="1">
                <a:latin typeface="Arial" panose="020B0604020202020204" pitchFamily="34" charset="0"/>
              </a:rPr>
              <a:t> của z?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22827D49-AF97-4122-82C8-FC931BF5E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009650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0066FF"/>
                </a:solidFill>
                <a:latin typeface="Arial" panose="020B0604020202020204" pitchFamily="34" charset="0"/>
              </a:rPr>
              <a:t>HS2</a:t>
            </a:r>
          </a:p>
        </p:txBody>
      </p:sp>
      <p:sp>
        <p:nvSpPr>
          <p:cNvPr id="6154" name="Rectangle 12">
            <a:extLst>
              <a:ext uri="{FF2B5EF4-FFF2-40B4-BE49-F238E27FC236}">
                <a16:creationId xmlns:a16="http://schemas.microsoft.com/office/drawing/2014/main" id="{06036162-DB9D-4AD1-98B0-DEABB41B6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6155" name="Object 11">
            <a:extLst>
              <a:ext uri="{FF2B5EF4-FFF2-40B4-BE49-F238E27FC236}">
                <a16:creationId xmlns:a16="http://schemas.microsoft.com/office/drawing/2014/main" id="{75FE4380-EF1B-4F8B-89D6-8D20C4AEE1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6381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3" imgW="634766" imgH="216030" progId="Equation.DSMT4">
                  <p:embed/>
                </p:oleObj>
              </mc:Choice>
              <mc:Fallback>
                <p:oleObj r:id="rId3" imgW="634766" imgH="216030" progId="Equation.DSMT4">
                  <p:embed/>
                  <p:pic>
                    <p:nvPicPr>
                      <p:cNvPr id="6155" name="Object 11">
                        <a:extLst>
                          <a:ext uri="{FF2B5EF4-FFF2-40B4-BE49-F238E27FC236}">
                            <a16:creationId xmlns:a16="http://schemas.microsoft.com/office/drawing/2014/main" id="{75FE4380-EF1B-4F8B-89D6-8D20C4AEE1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3817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13">
            <a:extLst>
              <a:ext uri="{FF2B5EF4-FFF2-40B4-BE49-F238E27FC236}">
                <a16:creationId xmlns:a16="http://schemas.microsoft.com/office/drawing/2014/main" id="{78DFDE06-F7E7-4E69-8113-37267A267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43400"/>
            <a:ext cx="419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57" name="Rectangle 15">
            <a:extLst>
              <a:ext uri="{FF2B5EF4-FFF2-40B4-BE49-F238E27FC236}">
                <a16:creationId xmlns:a16="http://schemas.microsoft.com/office/drawing/2014/main" id="{0A8BB906-AA9A-4C9C-B491-AC1C25633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8" name="Text Box 16">
            <a:extLst>
              <a:ext uri="{FF2B5EF4-FFF2-40B4-BE49-F238E27FC236}">
                <a16:creationId xmlns:a16="http://schemas.microsoft.com/office/drawing/2014/main" id="{B66C2202-11EE-4392-8B9E-0DC2F4B0F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667000"/>
            <a:ext cx="3810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>
                <a:latin typeface="Arial" panose="020B0604020202020204" pitchFamily="34" charset="0"/>
              </a:rPr>
              <a:t>Z = a + bi</a:t>
            </a:r>
          </a:p>
        </p:txBody>
      </p:sp>
      <p:sp>
        <p:nvSpPr>
          <p:cNvPr id="6159" name="Line 17">
            <a:extLst>
              <a:ext uri="{FF2B5EF4-FFF2-40B4-BE49-F238E27FC236}">
                <a16:creationId xmlns:a16="http://schemas.microsoft.com/office/drawing/2014/main" id="{FD756504-B957-4DAD-88B2-5BAD89F78E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743200"/>
            <a:ext cx="457200" cy="0"/>
          </a:xfrm>
          <a:prstGeom prst="line">
            <a:avLst/>
          </a:pr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0" name="Rectangle 18">
            <a:extLst>
              <a:ext uri="{FF2B5EF4-FFF2-40B4-BE49-F238E27FC236}">
                <a16:creationId xmlns:a16="http://schemas.microsoft.com/office/drawing/2014/main" id="{258727A9-2AED-40E5-8C95-A65DF42BC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350" y="2667000"/>
            <a:ext cx="27797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>
                <a:latin typeface="Arial" panose="020B0604020202020204" pitchFamily="34" charset="0"/>
              </a:rPr>
              <a:t>Z = a -  bi</a:t>
            </a:r>
          </a:p>
        </p:txBody>
      </p:sp>
      <p:sp>
        <p:nvSpPr>
          <p:cNvPr id="6161" name="Text Box 19">
            <a:extLst>
              <a:ext uri="{FF2B5EF4-FFF2-40B4-BE49-F238E27FC236}">
                <a16:creationId xmlns:a16="http://schemas.microsoft.com/office/drawing/2014/main" id="{7B90BB75-FC6C-4BBC-BA50-09D1F4742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81400"/>
            <a:ext cx="7620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>
                <a:latin typeface="Arial" panose="020B0604020202020204" pitchFamily="34" charset="0"/>
              </a:rPr>
              <a:t>2. Modun của số phức z = a + bi?</a:t>
            </a:r>
          </a:p>
        </p:txBody>
      </p:sp>
      <p:sp>
        <p:nvSpPr>
          <p:cNvPr id="6162" name="Text Box 21">
            <a:extLst>
              <a:ext uri="{FF2B5EF4-FFF2-40B4-BE49-F238E27FC236}">
                <a16:creationId xmlns:a16="http://schemas.microsoft.com/office/drawing/2014/main" id="{E196B33F-B710-45DE-9060-CB83F3867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724400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graphicFrame>
        <p:nvGraphicFramePr>
          <p:cNvPr id="6163" name="Object 19">
            <a:extLst>
              <a:ext uri="{FF2B5EF4-FFF2-40B4-BE49-F238E27FC236}">
                <a16:creationId xmlns:a16="http://schemas.microsoft.com/office/drawing/2014/main" id="{78A548FC-1B16-4DF8-A30E-56490E7D4A8F}"/>
              </a:ext>
            </a:extLst>
          </p:cNvPr>
          <p:cNvGraphicFramePr>
            <a:graphicFrameLocks noGrp="1" noChangeAspect="1"/>
          </p:cNvGraphicFramePr>
          <p:nvPr>
            <p:ph idx="4294967295"/>
          </p:nvPr>
        </p:nvGraphicFramePr>
        <p:xfrm>
          <a:off x="2957513" y="4424363"/>
          <a:ext cx="4119562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5" imgW="1447489" imgH="292290" progId="Equation.DSMT4">
                  <p:embed/>
                </p:oleObj>
              </mc:Choice>
              <mc:Fallback>
                <p:oleObj r:id="rId5" imgW="1447489" imgH="292290" progId="Equation.DSMT4">
                  <p:embed/>
                  <p:pic>
                    <p:nvPicPr>
                      <p:cNvPr id="6163" name="Object 19">
                        <a:extLst>
                          <a:ext uri="{FF2B5EF4-FFF2-40B4-BE49-F238E27FC236}">
                            <a16:creationId xmlns:a16="http://schemas.microsoft.com/office/drawing/2014/main" id="{78A548FC-1B16-4DF8-A30E-56490E7D4A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4424363"/>
                        <a:ext cx="4119562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Rectangle 24">
            <a:extLst>
              <a:ext uri="{FF2B5EF4-FFF2-40B4-BE49-F238E27FC236}">
                <a16:creationId xmlns:a16="http://schemas.microsoft.com/office/drawing/2014/main" id="{02C7C01B-421C-4B79-85A2-7B7F75757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590800"/>
            <a:ext cx="2971800" cy="914400"/>
          </a:xfrm>
          <a:prstGeom prst="rect">
            <a:avLst/>
          </a:prstGeom>
          <a:noFill/>
          <a:ln w="38100" cmpd="sng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65" name="Rectangle 25">
            <a:extLst>
              <a:ext uri="{FF2B5EF4-FFF2-40B4-BE49-F238E27FC236}">
                <a16:creationId xmlns:a16="http://schemas.microsoft.com/office/drawing/2014/main" id="{B5CFEC92-BC4D-469B-A97A-26B0BD22C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572000"/>
            <a:ext cx="4267200" cy="1219200"/>
          </a:xfrm>
          <a:prstGeom prst="rect">
            <a:avLst/>
          </a:prstGeom>
          <a:noFill/>
          <a:ln w="38100" cmpd="sng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utoUpdateAnimBg="0"/>
      <p:bldP spid="6158" grpId="1" autoUpdateAnimBg="0"/>
      <p:bldP spid="6160" grpId="0" autoUpdateAnimBg="0"/>
      <p:bldP spid="6161" grpId="0" autoUpdateAnimBg="0"/>
      <p:bldP spid="6164" grpId="0" animBg="1" autoUpdateAnimBg="0"/>
      <p:bldP spid="616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FAC3F2D-5E0A-44B8-A7F0-D99407582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2400"/>
            <a:ext cx="14478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C5DF5CA-9653-4D3C-841B-6EB94D23B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317500"/>
            <a:ext cx="2822575" cy="922338"/>
          </a:xfrm>
          <a:prstGeom prst="rect">
            <a:avLst/>
          </a:prstGeom>
          <a:noFill/>
          <a:ln>
            <a:noFill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6600" b="1">
                <a:solidFill>
                  <a:srgbClr val="333399"/>
                </a:solidFill>
                <a:latin typeface="Arial" panose="020B0604020202020204" pitchFamily="34" charset="0"/>
              </a:rPr>
              <a:t>BÀI 2</a:t>
            </a:r>
          </a:p>
        </p:txBody>
      </p:sp>
      <p:sp>
        <p:nvSpPr>
          <p:cNvPr id="7172" name="WordArt 4">
            <a:extLst>
              <a:ext uri="{FF2B5EF4-FFF2-40B4-BE49-F238E27FC236}">
                <a16:creationId xmlns:a16="http://schemas.microsoft.com/office/drawing/2014/main" id="{D22109D1-F666-428B-8EFB-6D8FB7CDF7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9938" y="1789113"/>
            <a:ext cx="7834312" cy="506888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>
                <a:gradFill rotWithShape="1">
                  <a:gsLst>
                    <a:gs pos="0">
                      <a:schemeClr val="folHlink"/>
                    </a:gs>
                    <a:gs pos="100000">
                      <a:srgbClr val="CC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8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CỘNG, TRỪ VÀ NHÂN </a:t>
            </a:r>
          </a:p>
          <a:p>
            <a:pPr algn="ctr"/>
            <a:r>
              <a:rPr lang="en-US" sz="3600" b="1">
                <a:gradFill rotWithShape="1">
                  <a:gsLst>
                    <a:gs pos="0">
                      <a:schemeClr val="folHlink"/>
                    </a:gs>
                    <a:gs pos="100000">
                      <a:srgbClr val="CC00FF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8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SỐ PHỨC</a:t>
            </a:r>
          </a:p>
          <a:p>
            <a:pPr algn="ctr"/>
            <a:endParaRPr lang="en-US" sz="3600" b="1">
              <a:gradFill rotWithShape="1">
                <a:gsLst>
                  <a:gs pos="0">
                    <a:schemeClr val="folHlink"/>
                  </a:gs>
                  <a:gs pos="100000">
                    <a:srgbClr val="CC00FF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8999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BBF56D19-1BD5-40D4-AAB6-7F84C57F3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685800"/>
            <a:ext cx="6704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Phép cộng và phép trừ :</a:t>
            </a:r>
          </a:p>
        </p:txBody>
      </p:sp>
      <p:grpSp>
        <p:nvGrpSpPr>
          <p:cNvPr id="8195" name="Group 3">
            <a:extLst>
              <a:ext uri="{FF2B5EF4-FFF2-40B4-BE49-F238E27FC236}">
                <a16:creationId xmlns:a16="http://schemas.microsoft.com/office/drawing/2014/main" id="{31637B59-6BC5-482C-B799-E1907FDD2E3D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720725"/>
            <a:ext cx="762000" cy="665163"/>
            <a:chOff x="0" y="0"/>
            <a:chExt cx="480" cy="419"/>
          </a:xfrm>
        </p:grpSpPr>
        <p:grpSp>
          <p:nvGrpSpPr>
            <p:cNvPr id="8196" name="Group 4">
              <a:extLst>
                <a:ext uri="{FF2B5EF4-FFF2-40B4-BE49-F238E27FC236}">
                  <a16:creationId xmlns:a16="http://schemas.microsoft.com/office/drawing/2014/main" id="{19B1E518-2AE1-4D98-8122-A5B6CAEC78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0" cy="419"/>
              <a:chOff x="0" y="0"/>
              <a:chExt cx="1549" cy="1351"/>
            </a:xfrm>
          </p:grpSpPr>
          <p:sp>
            <p:nvSpPr>
              <p:cNvPr id="8197" name="AutoShape 5">
                <a:extLst>
                  <a:ext uri="{FF2B5EF4-FFF2-40B4-BE49-F238E27FC236}">
                    <a16:creationId xmlns:a16="http://schemas.microsoft.com/office/drawing/2014/main" id="{57CFEA58-2D38-45C4-8B35-E012BBD5C9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198" name="AutoShape 6">
                <a:extLst>
                  <a:ext uri="{FF2B5EF4-FFF2-40B4-BE49-F238E27FC236}">
                    <a16:creationId xmlns:a16="http://schemas.microsoft.com/office/drawing/2014/main" id="{11719EFF-8A79-43C1-9983-C334AA307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199" name="AutoShape 7">
                <a:extLst>
                  <a:ext uri="{FF2B5EF4-FFF2-40B4-BE49-F238E27FC236}">
                    <a16:creationId xmlns:a16="http://schemas.microsoft.com/office/drawing/2014/main" id="{F7857F74-E370-40A5-9F59-1C8F192D06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81"/>
                <a:ext cx="1349" cy="1167"/>
              </a:xfrm>
              <a:prstGeom prst="hexagon">
                <a:avLst>
                  <a:gd name="adj" fmla="val 28894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200" name="Text Box 8">
              <a:extLst>
                <a:ext uri="{FF2B5EF4-FFF2-40B4-BE49-F238E27FC236}">
                  <a16:creationId xmlns:a16="http://schemas.microsoft.com/office/drawing/2014/main" id="{15D8E99C-F95C-452C-A249-EA4413775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8201" name="Rectangle 9">
            <a:extLst>
              <a:ext uri="{FF2B5EF4-FFF2-40B4-BE49-F238E27FC236}">
                <a16:creationId xmlns:a16="http://schemas.microsoft.com/office/drawing/2014/main" id="{44F0DEFA-835B-4986-BC20-682D6A563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88344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Theo quy tắc cộng, trừ đa thức (coi i là biến),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hãy tính: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(3+2i) + (5+8i)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(7+5i) – (4+3i)</a:t>
            </a:r>
          </a:p>
        </p:txBody>
      </p:sp>
      <p:sp>
        <p:nvSpPr>
          <p:cNvPr id="8202" name="AutoShape 12">
            <a:extLst>
              <a:ext uri="{FF2B5EF4-FFF2-40B4-BE49-F238E27FC236}">
                <a16:creationId xmlns:a16="http://schemas.microsoft.com/office/drawing/2014/main" id="{48964AEA-6537-4D4E-B096-E1DFADB52CFD}"/>
              </a:ext>
            </a:extLst>
          </p:cNvPr>
          <p:cNvSpPr>
            <a:spLocks/>
          </p:cNvSpPr>
          <p:nvPr/>
        </p:nvSpPr>
        <p:spPr bwMode="auto">
          <a:xfrm rot="5400000">
            <a:off x="4594225" y="2416175"/>
            <a:ext cx="690563" cy="1497013"/>
          </a:xfrm>
          <a:prstGeom prst="leftBrace">
            <a:avLst>
              <a:gd name="adj1" fmla="val 18065"/>
              <a:gd name="adj2" fmla="val 50000"/>
            </a:avLst>
          </a:prstGeom>
          <a:noFill/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AutoShape 17">
            <a:extLst>
              <a:ext uri="{FF2B5EF4-FFF2-40B4-BE49-F238E27FC236}">
                <a16:creationId xmlns:a16="http://schemas.microsoft.com/office/drawing/2014/main" id="{4F91F516-7D77-49C4-85FC-6B3E5F2680C0}"/>
              </a:ext>
            </a:extLst>
          </p:cNvPr>
          <p:cNvSpPr>
            <a:spLocks/>
          </p:cNvSpPr>
          <p:nvPr/>
        </p:nvSpPr>
        <p:spPr bwMode="auto">
          <a:xfrm rot="16200000">
            <a:off x="5149057" y="3418681"/>
            <a:ext cx="381000" cy="1497013"/>
          </a:xfrm>
          <a:prstGeom prst="leftBrace">
            <a:avLst>
              <a:gd name="adj1" fmla="val 32743"/>
              <a:gd name="adj2" fmla="val 50000"/>
            </a:avLst>
          </a:prstGeom>
          <a:noFill/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cxnSp>
        <p:nvCxnSpPr>
          <p:cNvPr id="8204" name="AutoShape 18">
            <a:extLst>
              <a:ext uri="{FF2B5EF4-FFF2-40B4-BE49-F238E27FC236}">
                <a16:creationId xmlns:a16="http://schemas.microsoft.com/office/drawing/2014/main" id="{F3B9E21D-DF5A-4A6F-A8B3-9D00FF17438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5642768" y="2282032"/>
            <a:ext cx="741363" cy="1968500"/>
          </a:xfrm>
          <a:prstGeom prst="curvedConnector4">
            <a:avLst>
              <a:gd name="adj1" fmla="val -31051"/>
              <a:gd name="adj2" fmla="val 68870"/>
            </a:avLst>
          </a:prstGeom>
          <a:noFill/>
          <a:ln w="9525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5" name="Text Box 19">
            <a:extLst>
              <a:ext uri="{FF2B5EF4-FFF2-40B4-BE49-F238E27FC236}">
                <a16:creationId xmlns:a16="http://schemas.microsoft.com/office/drawing/2014/main" id="{A1A6D984-B1E7-4CC6-B2A3-4205B0224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5052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Arial" panose="020B0604020202020204" pitchFamily="34" charset="0"/>
              </a:rPr>
              <a:t>(</a:t>
            </a:r>
            <a:r>
              <a:rPr lang="en-US" altLang="en-US" sz="3200" b="1">
                <a:latin typeface="Arial" panose="020B0604020202020204" pitchFamily="34" charset="0"/>
              </a:rPr>
              <a:t>3+2i) + (5+8i) =</a:t>
            </a: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8206" name="Text Box 20">
            <a:extLst>
              <a:ext uri="{FF2B5EF4-FFF2-40B4-BE49-F238E27FC236}">
                <a16:creationId xmlns:a16="http://schemas.microsoft.com/office/drawing/2014/main" id="{A3C0E0B3-12EA-4872-BF6F-757274318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5052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8</a:t>
            </a:r>
          </a:p>
        </p:txBody>
      </p:sp>
      <p:cxnSp>
        <p:nvCxnSpPr>
          <p:cNvPr id="8207" name="AutoShape 22">
            <a:extLst>
              <a:ext uri="{FF2B5EF4-FFF2-40B4-BE49-F238E27FC236}">
                <a16:creationId xmlns:a16="http://schemas.microsoft.com/office/drawing/2014/main" id="{C80713ED-95B7-435F-A74D-80C3CD47A8F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545263" y="2736850"/>
            <a:ext cx="473075" cy="2886075"/>
          </a:xfrm>
          <a:prstGeom prst="curvedConnector4">
            <a:avLst>
              <a:gd name="adj1" fmla="val -47986"/>
              <a:gd name="adj2" fmla="val 62981"/>
            </a:avLst>
          </a:prstGeom>
          <a:noFill/>
          <a:ln w="9525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8" name="Text Box 23">
            <a:extLst>
              <a:ext uri="{FF2B5EF4-FFF2-40B4-BE49-F238E27FC236}">
                <a16:creationId xmlns:a16="http://schemas.microsoft.com/office/drawing/2014/main" id="{23524282-7CE0-4E2B-ACDF-36B59C886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4290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+  10i</a:t>
            </a:r>
          </a:p>
        </p:txBody>
      </p:sp>
      <p:sp>
        <p:nvSpPr>
          <p:cNvPr id="8209" name="AutoShape 24">
            <a:extLst>
              <a:ext uri="{FF2B5EF4-FFF2-40B4-BE49-F238E27FC236}">
                <a16:creationId xmlns:a16="http://schemas.microsoft.com/office/drawing/2014/main" id="{F1CB4659-1559-44A4-B69E-378400BE169B}"/>
              </a:ext>
            </a:extLst>
          </p:cNvPr>
          <p:cNvSpPr>
            <a:spLocks/>
          </p:cNvSpPr>
          <p:nvPr/>
        </p:nvSpPr>
        <p:spPr bwMode="auto">
          <a:xfrm rot="5400000">
            <a:off x="4594225" y="2416175"/>
            <a:ext cx="690563" cy="1497013"/>
          </a:xfrm>
          <a:prstGeom prst="leftBrace">
            <a:avLst>
              <a:gd name="adj1" fmla="val 18065"/>
              <a:gd name="adj2" fmla="val 50000"/>
            </a:avLst>
          </a:prstGeom>
          <a:noFill/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210" name="AutoShape 25">
            <a:extLst>
              <a:ext uri="{FF2B5EF4-FFF2-40B4-BE49-F238E27FC236}">
                <a16:creationId xmlns:a16="http://schemas.microsoft.com/office/drawing/2014/main" id="{F275F477-13B1-4F63-B0C7-0BC3F84E3568}"/>
              </a:ext>
            </a:extLst>
          </p:cNvPr>
          <p:cNvSpPr>
            <a:spLocks/>
          </p:cNvSpPr>
          <p:nvPr/>
        </p:nvSpPr>
        <p:spPr bwMode="auto">
          <a:xfrm rot="16200000">
            <a:off x="5149057" y="3418681"/>
            <a:ext cx="381000" cy="1497013"/>
          </a:xfrm>
          <a:prstGeom prst="leftBrace">
            <a:avLst>
              <a:gd name="adj1" fmla="val 32743"/>
              <a:gd name="adj2" fmla="val 50000"/>
            </a:avLst>
          </a:prstGeom>
          <a:noFill/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cxnSp>
        <p:nvCxnSpPr>
          <p:cNvPr id="8211" name="AutoShape 26">
            <a:extLst>
              <a:ext uri="{FF2B5EF4-FFF2-40B4-BE49-F238E27FC236}">
                <a16:creationId xmlns:a16="http://schemas.microsoft.com/office/drawing/2014/main" id="{F91AE722-C3B7-4AD6-92E2-FB6C7211C31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5642768" y="2282032"/>
            <a:ext cx="741363" cy="1968500"/>
          </a:xfrm>
          <a:prstGeom prst="curvedConnector4">
            <a:avLst>
              <a:gd name="adj1" fmla="val -31051"/>
              <a:gd name="adj2" fmla="val 68870"/>
            </a:avLst>
          </a:prstGeom>
          <a:noFill/>
          <a:ln w="9525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2" name="AutoShape 27">
            <a:extLst>
              <a:ext uri="{FF2B5EF4-FFF2-40B4-BE49-F238E27FC236}">
                <a16:creationId xmlns:a16="http://schemas.microsoft.com/office/drawing/2014/main" id="{30F95C29-01AF-4FBE-9561-19177397096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545263" y="2736850"/>
            <a:ext cx="473075" cy="2886075"/>
          </a:xfrm>
          <a:prstGeom prst="curvedConnector4">
            <a:avLst>
              <a:gd name="adj1" fmla="val -47986"/>
              <a:gd name="adj2" fmla="val 62981"/>
            </a:avLst>
          </a:prstGeom>
          <a:noFill/>
          <a:ln w="9525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13" name="Text Box 28">
            <a:extLst>
              <a:ext uri="{FF2B5EF4-FFF2-40B4-BE49-F238E27FC236}">
                <a16:creationId xmlns:a16="http://schemas.microsoft.com/office/drawing/2014/main" id="{257FFBCA-CE90-4457-A5E9-4ED94E285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6482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(7+5i) – (4+3i) =</a:t>
            </a: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8214" name="Text Box 29">
            <a:extLst>
              <a:ext uri="{FF2B5EF4-FFF2-40B4-BE49-F238E27FC236}">
                <a16:creationId xmlns:a16="http://schemas.microsoft.com/office/drawing/2014/main" id="{801444EC-43C9-48EE-93A7-F09F50589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482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3</a:t>
            </a:r>
            <a:endParaRPr lang="en-US" altLang="en-US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8215" name="Rectangle 30">
            <a:extLst>
              <a:ext uri="{FF2B5EF4-FFF2-40B4-BE49-F238E27FC236}">
                <a16:creationId xmlns:a16="http://schemas.microsoft.com/office/drawing/2014/main" id="{1C8621E0-EBC2-43ED-AB28-7EE37B7DC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3350" y="19240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8216" name="Text Box 31">
            <a:extLst>
              <a:ext uri="{FF2B5EF4-FFF2-40B4-BE49-F238E27FC236}">
                <a16:creationId xmlns:a16="http://schemas.microsoft.com/office/drawing/2014/main" id="{1EC0FB3B-61C3-4694-9D0C-F15C2DD1E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6482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</a:t>
            </a: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 b="1">
                <a:latin typeface="Arial" panose="020B0604020202020204" pitchFamily="34" charset="0"/>
              </a:rPr>
              <a:t>+</a:t>
            </a:r>
            <a:r>
              <a:rPr lang="en-US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5i</a:t>
            </a:r>
            <a:r>
              <a:rPr lang="en-US" altLang="en-US" sz="3200" b="1">
                <a:latin typeface="Arial" panose="020B0604020202020204" pitchFamily="34" charset="0"/>
              </a:rPr>
              <a:t>) – (</a:t>
            </a: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4</a:t>
            </a:r>
            <a:r>
              <a:rPr lang="en-US" altLang="en-US" sz="3200" b="1">
                <a:latin typeface="Arial" panose="020B0604020202020204" pitchFamily="34" charset="0"/>
              </a:rPr>
              <a:t>+</a:t>
            </a:r>
            <a:r>
              <a:rPr lang="en-US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3i</a:t>
            </a:r>
            <a:r>
              <a:rPr lang="en-US" altLang="en-US" sz="3200" b="1">
                <a:latin typeface="Arial" panose="020B0604020202020204" pitchFamily="34" charset="0"/>
              </a:rPr>
              <a:t>) =</a:t>
            </a: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8217" name="Text Box 32">
            <a:extLst>
              <a:ext uri="{FF2B5EF4-FFF2-40B4-BE49-F238E27FC236}">
                <a16:creationId xmlns:a16="http://schemas.microsoft.com/office/drawing/2014/main" id="{18DF1A7E-0DF0-4C23-B450-AEB610295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46482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</a:t>
            </a: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 b="1">
                <a:latin typeface="Arial" panose="020B0604020202020204" pitchFamily="34" charset="0"/>
              </a:rPr>
              <a:t>+5i) – (</a:t>
            </a: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4</a:t>
            </a:r>
            <a:r>
              <a:rPr lang="en-US" altLang="en-US" sz="3200" b="1">
                <a:latin typeface="Arial" panose="020B0604020202020204" pitchFamily="34" charset="0"/>
              </a:rPr>
              <a:t>+3i) =</a:t>
            </a: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8218" name="Text Box 33">
            <a:extLst>
              <a:ext uri="{FF2B5EF4-FFF2-40B4-BE49-F238E27FC236}">
                <a16:creationId xmlns:a16="http://schemas.microsoft.com/office/drawing/2014/main" id="{5C02D1E3-8B6C-420C-80CF-7C0953196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482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3</a:t>
            </a:r>
            <a:r>
              <a:rPr lang="en-US" altLang="en-US" sz="3200" b="1">
                <a:latin typeface="Arial" panose="020B0604020202020204" pitchFamily="34" charset="0"/>
              </a:rPr>
              <a:t> + </a:t>
            </a:r>
            <a:r>
              <a:rPr lang="en-US" altLang="en-US" sz="3200" b="1">
                <a:solidFill>
                  <a:schemeClr val="tx2"/>
                </a:solidFill>
                <a:latin typeface="Arial" panose="020B0604020202020204" pitchFamily="34" charset="0"/>
              </a:rPr>
              <a:t>2i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8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4" dur="2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202" grpId="0" animBg="1" autoUpdateAnimBg="0"/>
      <p:bldP spid="8203" grpId="0" animBg="1" autoUpdateAnimBg="0"/>
      <p:bldP spid="8205" grpId="0" autoUpdateAnimBg="0"/>
      <p:bldP spid="8206" grpId="0" autoUpdateAnimBg="0"/>
      <p:bldP spid="8208" grpId="0" autoUpdateAnimBg="0"/>
      <p:bldP spid="8209" grpId="0" animBg="1" autoUpdateAnimBg="0"/>
      <p:bldP spid="8210" grpId="0" animBg="1" autoUpdateAnimBg="0"/>
      <p:bldP spid="8213" grpId="0" autoUpdateAnimBg="0"/>
      <p:bldP spid="8213" grpId="1" autoUpdateAnimBg="0"/>
      <p:bldP spid="8214" grpId="0" autoUpdateAnimBg="0"/>
      <p:bldP spid="8216" grpId="0" autoUpdateAnimBg="0"/>
      <p:bldP spid="8217" grpId="0" autoUpdateAnimBg="0"/>
      <p:bldP spid="8217" grpId="1" autoUpdateAnimBg="0"/>
      <p:bldP spid="821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4531F5BD-26C8-41C1-9738-EE0B8992B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685800"/>
            <a:ext cx="6704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Phép cộng và phép trừ :</a:t>
            </a:r>
          </a:p>
        </p:txBody>
      </p:sp>
      <p:grpSp>
        <p:nvGrpSpPr>
          <p:cNvPr id="9219" name="Group 3">
            <a:extLst>
              <a:ext uri="{FF2B5EF4-FFF2-40B4-BE49-F238E27FC236}">
                <a16:creationId xmlns:a16="http://schemas.microsoft.com/office/drawing/2014/main" id="{E7BE65EC-E32E-4F05-A47E-89C61E98AC47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720725"/>
            <a:ext cx="762000" cy="665163"/>
            <a:chOff x="0" y="0"/>
            <a:chExt cx="480" cy="419"/>
          </a:xfrm>
        </p:grpSpPr>
        <p:grpSp>
          <p:nvGrpSpPr>
            <p:cNvPr id="9220" name="Group 4">
              <a:extLst>
                <a:ext uri="{FF2B5EF4-FFF2-40B4-BE49-F238E27FC236}">
                  <a16:creationId xmlns:a16="http://schemas.microsoft.com/office/drawing/2014/main" id="{6E310DA3-74CD-44EC-A764-ECC657842B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0" cy="419"/>
              <a:chOff x="0" y="0"/>
              <a:chExt cx="1549" cy="1351"/>
            </a:xfrm>
          </p:grpSpPr>
          <p:sp>
            <p:nvSpPr>
              <p:cNvPr id="9221" name="AutoShape 5">
                <a:extLst>
                  <a:ext uri="{FF2B5EF4-FFF2-40B4-BE49-F238E27FC236}">
                    <a16:creationId xmlns:a16="http://schemas.microsoft.com/office/drawing/2014/main" id="{96D548BE-B934-4FBF-8745-E664DC3A4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222" name="AutoShape 6">
                <a:extLst>
                  <a:ext uri="{FF2B5EF4-FFF2-40B4-BE49-F238E27FC236}">
                    <a16:creationId xmlns:a16="http://schemas.microsoft.com/office/drawing/2014/main" id="{EB00925B-F7C2-451F-9C36-906DC2FAD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223" name="AutoShape 7">
                <a:extLst>
                  <a:ext uri="{FF2B5EF4-FFF2-40B4-BE49-F238E27FC236}">
                    <a16:creationId xmlns:a16="http://schemas.microsoft.com/office/drawing/2014/main" id="{996D399D-21A0-4E1F-AD99-F03ADC833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81"/>
                <a:ext cx="1349" cy="1167"/>
              </a:xfrm>
              <a:prstGeom prst="hexagon">
                <a:avLst>
                  <a:gd name="adj" fmla="val 28894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224" name="Text Box 8">
              <a:extLst>
                <a:ext uri="{FF2B5EF4-FFF2-40B4-BE49-F238E27FC236}">
                  <a16:creationId xmlns:a16="http://schemas.microsoft.com/office/drawing/2014/main" id="{36714798-0470-4489-A955-B5D98E91BF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9225" name="Rectangle 9">
            <a:extLst>
              <a:ext uri="{FF2B5EF4-FFF2-40B4-BE49-F238E27FC236}">
                <a16:creationId xmlns:a16="http://schemas.microsoft.com/office/drawing/2014/main" id="{CE5E0882-026C-4B66-88D8-1709A8D44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3" y="1758950"/>
            <a:ext cx="38433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CC00FF"/>
                </a:solidFill>
                <a:latin typeface="Arial" panose="020B0604020202020204" pitchFamily="34" charset="0"/>
              </a:rPr>
              <a:t>Ví dụ 1</a:t>
            </a:r>
            <a:r>
              <a:rPr lang="en-US" altLang="en-US" sz="3200" b="1">
                <a:solidFill>
                  <a:srgbClr val="CC00FF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US" altLang="en-US" sz="3200" b="1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(5 + 2i) + (3 + 7i) =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(1 + 6i) -  (4 + 3i) = 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9769C754-1C4E-47B0-AACA-B7E8531F1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429000"/>
            <a:ext cx="83534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 sz="3200" b="1" u="sng">
                <a:solidFill>
                  <a:srgbClr val="CC00FF"/>
                </a:solidFill>
                <a:latin typeface="Arial" panose="020B0604020202020204" pitchFamily="34" charset="0"/>
              </a:rPr>
              <a:t>Tổng quát</a:t>
            </a:r>
            <a:r>
              <a:rPr lang="en-US" altLang="en-US" sz="3200" b="1">
                <a:solidFill>
                  <a:srgbClr val="CC00FF"/>
                </a:solidFill>
                <a:latin typeface="Arial" panose="020B0604020202020204" pitchFamily="34" charset="0"/>
              </a:rPr>
              <a:t>:</a:t>
            </a:r>
          </a:p>
          <a:p>
            <a:pPr algn="ctr"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algn="ctr"/>
            <a:r>
              <a:rPr lang="en-US" altLang="en-US" sz="3200" b="1">
                <a:latin typeface="Arial" panose="020B0604020202020204" pitchFamily="34" charset="0"/>
              </a:rPr>
              <a:t>(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a</a:t>
            </a:r>
            <a:r>
              <a:rPr lang="en-US" altLang="en-US" sz="3200" b="1">
                <a:latin typeface="Arial" panose="020B0604020202020204" pitchFamily="34" charset="0"/>
              </a:rPr>
              <a:t> + </a:t>
            </a:r>
            <a:r>
              <a:rPr lang="en-US" altLang="en-US" sz="3200" b="1">
                <a:solidFill>
                  <a:srgbClr val="00FF00"/>
                </a:solidFill>
                <a:latin typeface="Arial" panose="020B0604020202020204" pitchFamily="34" charset="0"/>
              </a:rPr>
              <a:t>b</a:t>
            </a:r>
            <a:r>
              <a:rPr lang="en-US" altLang="en-US" sz="3200" b="1">
                <a:latin typeface="Arial" panose="020B0604020202020204" pitchFamily="34" charset="0"/>
              </a:rPr>
              <a:t>i) + (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200" b="1">
                <a:latin typeface="Arial" panose="020B0604020202020204" pitchFamily="34" charset="0"/>
              </a:rPr>
              <a:t> + </a:t>
            </a:r>
            <a:r>
              <a:rPr lang="en-US" altLang="en-US" sz="3200" b="1">
                <a:solidFill>
                  <a:srgbClr val="00FF00"/>
                </a:solidFill>
                <a:latin typeface="Arial" panose="020B0604020202020204" pitchFamily="34" charset="0"/>
              </a:rPr>
              <a:t>d</a:t>
            </a:r>
            <a:r>
              <a:rPr lang="en-US" altLang="en-US" sz="3200" b="1">
                <a:latin typeface="Arial" panose="020B0604020202020204" pitchFamily="34" charset="0"/>
              </a:rPr>
              <a:t>i) = (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a</a:t>
            </a:r>
            <a:r>
              <a:rPr lang="en-US" altLang="en-US" sz="3200" b="1">
                <a:latin typeface="Arial" panose="020B0604020202020204" pitchFamily="34" charset="0"/>
              </a:rPr>
              <a:t>+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200" b="1">
                <a:latin typeface="Arial" panose="020B0604020202020204" pitchFamily="34" charset="0"/>
              </a:rPr>
              <a:t>) + (</a:t>
            </a:r>
            <a:r>
              <a:rPr lang="en-US" altLang="en-US" sz="3200" b="1">
                <a:solidFill>
                  <a:srgbClr val="00FF00"/>
                </a:solidFill>
                <a:latin typeface="Arial" panose="020B0604020202020204" pitchFamily="34" charset="0"/>
              </a:rPr>
              <a:t>b</a:t>
            </a:r>
            <a:r>
              <a:rPr lang="en-US" altLang="en-US" sz="3200" b="1">
                <a:latin typeface="Arial" panose="020B0604020202020204" pitchFamily="34" charset="0"/>
              </a:rPr>
              <a:t>+</a:t>
            </a:r>
            <a:r>
              <a:rPr lang="en-US" altLang="en-US" sz="3200" b="1">
                <a:solidFill>
                  <a:srgbClr val="00FF00"/>
                </a:solidFill>
                <a:latin typeface="Arial" panose="020B0604020202020204" pitchFamily="34" charset="0"/>
              </a:rPr>
              <a:t>d</a:t>
            </a:r>
            <a:r>
              <a:rPr lang="en-US" altLang="en-US" sz="3200" b="1">
                <a:latin typeface="Arial" panose="020B0604020202020204" pitchFamily="34" charset="0"/>
              </a:rPr>
              <a:t>)i</a:t>
            </a:r>
            <a:r>
              <a:rPr lang="en-US" altLang="en-US" b="1">
                <a:latin typeface="Arial" panose="020B0604020202020204" pitchFamily="34" charset="0"/>
              </a:rPr>
              <a:t> </a:t>
            </a:r>
          </a:p>
          <a:p>
            <a:pPr algn="ctr"/>
            <a:endParaRPr lang="en-US" altLang="en-US" b="1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 sz="3200" b="1">
                <a:latin typeface="Arial" panose="020B0604020202020204" pitchFamily="34" charset="0"/>
              </a:rPr>
              <a:t>(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a</a:t>
            </a:r>
            <a:r>
              <a:rPr lang="en-US" altLang="en-US" sz="3200" b="1">
                <a:latin typeface="Arial" panose="020B0604020202020204" pitchFamily="34" charset="0"/>
              </a:rPr>
              <a:t> + </a:t>
            </a:r>
            <a:r>
              <a:rPr lang="en-US" altLang="en-US" sz="3200" b="1">
                <a:solidFill>
                  <a:srgbClr val="33CC33"/>
                </a:solidFill>
                <a:latin typeface="Arial" panose="020B0604020202020204" pitchFamily="34" charset="0"/>
              </a:rPr>
              <a:t>b</a:t>
            </a:r>
            <a:r>
              <a:rPr lang="en-US" altLang="en-US" sz="3200" b="1">
                <a:latin typeface="Arial" panose="020B0604020202020204" pitchFamily="34" charset="0"/>
              </a:rPr>
              <a:t>i) -  (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200" b="1">
                <a:latin typeface="Arial" panose="020B0604020202020204" pitchFamily="34" charset="0"/>
              </a:rPr>
              <a:t> + </a:t>
            </a:r>
            <a:r>
              <a:rPr lang="en-US" altLang="en-US" sz="3200" b="1">
                <a:solidFill>
                  <a:srgbClr val="33CC33"/>
                </a:solidFill>
                <a:latin typeface="Arial" panose="020B0604020202020204" pitchFamily="34" charset="0"/>
              </a:rPr>
              <a:t>d</a:t>
            </a:r>
            <a:r>
              <a:rPr lang="en-US" altLang="en-US" sz="3200" b="1">
                <a:latin typeface="Arial" panose="020B0604020202020204" pitchFamily="34" charset="0"/>
              </a:rPr>
              <a:t>i) = (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a</a:t>
            </a:r>
            <a:r>
              <a:rPr lang="en-US" altLang="en-US" sz="3200" b="1">
                <a:latin typeface="Arial" panose="020B0604020202020204" pitchFamily="34" charset="0"/>
              </a:rPr>
              <a:t>-</a:t>
            </a:r>
            <a:r>
              <a:rPr lang="en-US" altLang="en-US" sz="3200" b="1">
                <a:solidFill>
                  <a:schemeClr val="accent1"/>
                </a:solidFill>
                <a:latin typeface="Arial" panose="020B0604020202020204" pitchFamily="34" charset="0"/>
              </a:rPr>
              <a:t>c</a:t>
            </a:r>
            <a:r>
              <a:rPr lang="en-US" altLang="en-US" sz="3200" b="1">
                <a:latin typeface="Arial" panose="020B0604020202020204" pitchFamily="34" charset="0"/>
              </a:rPr>
              <a:t>) + (</a:t>
            </a:r>
            <a:r>
              <a:rPr lang="en-US" altLang="en-US" sz="3200" b="1">
                <a:solidFill>
                  <a:srgbClr val="00FF00"/>
                </a:solidFill>
                <a:latin typeface="Arial" panose="020B0604020202020204" pitchFamily="34" charset="0"/>
              </a:rPr>
              <a:t>b</a:t>
            </a:r>
            <a:r>
              <a:rPr lang="en-US" altLang="en-US" sz="3200" b="1">
                <a:latin typeface="Arial" panose="020B0604020202020204" pitchFamily="34" charset="0"/>
              </a:rPr>
              <a:t>-</a:t>
            </a:r>
            <a:r>
              <a:rPr lang="en-US" altLang="en-US" sz="3200" b="1">
                <a:solidFill>
                  <a:srgbClr val="00FF00"/>
                </a:solidFill>
                <a:latin typeface="Arial" panose="020B0604020202020204" pitchFamily="34" charset="0"/>
              </a:rPr>
              <a:t>d</a:t>
            </a:r>
            <a:r>
              <a:rPr lang="en-US" altLang="en-US" sz="3200" b="1">
                <a:latin typeface="Arial" panose="020B0604020202020204" pitchFamily="34" charset="0"/>
              </a:rPr>
              <a:t>)i </a:t>
            </a:r>
          </a:p>
          <a:p>
            <a:pPr algn="ctr"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algn="ctr"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A69A5F3B-85A5-4B71-A2F3-3BA48922D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5146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(5+3)+(2+7)i</a:t>
            </a: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id="{9D620520-80C1-45E9-A749-A66FC90EA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048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=-3+3i</a:t>
            </a: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E6707693-B0E4-434D-BF96-4C666EF7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9718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(1-4)+(6-3)i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D7E9786C-E85A-468F-9520-0FC252C98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5908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=8+9i</a:t>
            </a:r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55E63407-5A8C-4AA0-AA5F-2F88E612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6477000" cy="1828800"/>
          </a:xfrm>
          <a:prstGeom prst="rect">
            <a:avLst/>
          </a:prstGeom>
          <a:noFill/>
          <a:ln w="28575" cmpd="sng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utoUpdateAnimBg="0"/>
      <p:bldP spid="9227" grpId="0" autoUpdateAnimBg="0"/>
      <p:bldP spid="9228" grpId="0" autoUpdateAnimBg="0"/>
      <p:bldP spid="9229" grpId="0" autoUpdateAnimBg="0"/>
      <p:bldP spid="9230" grpId="0" autoUpdateAnimBg="0"/>
      <p:bldP spid="923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730DB90-1B24-4E1C-8383-4E4339D5D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85800"/>
            <a:ext cx="6704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Phép nhân :</a:t>
            </a:r>
          </a:p>
        </p:txBody>
      </p:sp>
      <p:grpSp>
        <p:nvGrpSpPr>
          <p:cNvPr id="10243" name="Group 3">
            <a:extLst>
              <a:ext uri="{FF2B5EF4-FFF2-40B4-BE49-F238E27FC236}">
                <a16:creationId xmlns:a16="http://schemas.microsoft.com/office/drawing/2014/main" id="{AC570F54-2D0C-4B85-A541-EE57AD280487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720725"/>
            <a:ext cx="762000" cy="665163"/>
            <a:chOff x="0" y="0"/>
            <a:chExt cx="480" cy="419"/>
          </a:xfrm>
        </p:grpSpPr>
        <p:grpSp>
          <p:nvGrpSpPr>
            <p:cNvPr id="10244" name="Group 4">
              <a:extLst>
                <a:ext uri="{FF2B5EF4-FFF2-40B4-BE49-F238E27FC236}">
                  <a16:creationId xmlns:a16="http://schemas.microsoft.com/office/drawing/2014/main" id="{88813E8F-4E6C-4419-AF9F-930B6511E6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0" cy="419"/>
              <a:chOff x="0" y="0"/>
              <a:chExt cx="1549" cy="1351"/>
            </a:xfrm>
          </p:grpSpPr>
          <p:sp>
            <p:nvSpPr>
              <p:cNvPr id="10245" name="AutoShape 5">
                <a:extLst>
                  <a:ext uri="{FF2B5EF4-FFF2-40B4-BE49-F238E27FC236}">
                    <a16:creationId xmlns:a16="http://schemas.microsoft.com/office/drawing/2014/main" id="{855ADC94-F2AA-47EA-B88C-C3A4D5522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246" name="AutoShape 6">
                <a:extLst>
                  <a:ext uri="{FF2B5EF4-FFF2-40B4-BE49-F238E27FC236}">
                    <a16:creationId xmlns:a16="http://schemas.microsoft.com/office/drawing/2014/main" id="{591A677E-AB0B-4101-BDF7-2D863E08D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247" name="AutoShape 7">
                <a:extLst>
                  <a:ext uri="{FF2B5EF4-FFF2-40B4-BE49-F238E27FC236}">
                    <a16:creationId xmlns:a16="http://schemas.microsoft.com/office/drawing/2014/main" id="{E3D491BE-DE58-4354-89DF-1D6641C170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81"/>
                <a:ext cx="1349" cy="1167"/>
              </a:xfrm>
              <a:prstGeom prst="hexagon">
                <a:avLst>
                  <a:gd name="adj" fmla="val 28894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3D60DB50-52E0-450C-8A6B-CE20810F85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0249" name="Rectangle 9">
            <a:extLst>
              <a:ext uri="{FF2B5EF4-FFF2-40B4-BE49-F238E27FC236}">
                <a16:creationId xmlns:a16="http://schemas.microsoft.com/office/drawing/2014/main" id="{1151E2C5-FA3B-4D68-95BC-80AFD8A70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758950"/>
            <a:ext cx="88344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Theo quy tắc nhân đa thức với chú ý: i</a:t>
            </a:r>
            <a:r>
              <a:rPr lang="en-US" altLang="en-US" sz="3600" b="1" baseline="30000">
                <a:latin typeface="Arial" panose="020B0604020202020204" pitchFamily="34" charset="0"/>
              </a:rPr>
              <a:t>2</a:t>
            </a:r>
            <a:r>
              <a:rPr lang="en-US" altLang="en-US" sz="3200" b="1">
                <a:latin typeface="Arial" panose="020B0604020202020204" pitchFamily="34" charset="0"/>
              </a:rPr>
              <a:t>=-1 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hãy tính: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(3+2i)(2+3i) ?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ED613594-81DC-422E-A4C5-601D4D8B3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19600"/>
            <a:ext cx="70278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 (3+2i)(2+3i) = 6 + 9i + 4i + 6i</a:t>
            </a:r>
            <a:r>
              <a:rPr lang="en-US" altLang="en-US" sz="3600" b="1" baseline="30000">
                <a:latin typeface="Arial" panose="020B0604020202020204" pitchFamily="34" charset="0"/>
              </a:rPr>
              <a:t>2</a:t>
            </a:r>
            <a:r>
              <a:rPr lang="en-US" altLang="en-US" sz="3200" b="1">
                <a:latin typeface="Arial" panose="020B0604020202020204" pitchFamily="34" charset="0"/>
              </a:rPr>
              <a:t>                      </a:t>
            </a:r>
          </a:p>
          <a:p>
            <a:pPr eaLnBrk="1" hangingPunct="1"/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0251" name="Rectangle 13">
            <a:extLst>
              <a:ext uri="{FF2B5EF4-FFF2-40B4-BE49-F238E27FC236}">
                <a16:creationId xmlns:a16="http://schemas.microsoft.com/office/drawing/2014/main" id="{FEC36E37-CA8B-4769-8C42-431087431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029200"/>
            <a:ext cx="51990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       = 6 + 9i + 4i + 6i</a:t>
            </a:r>
            <a:r>
              <a:rPr lang="en-US" altLang="en-US" sz="3600" b="1" baseline="30000">
                <a:latin typeface="Arial" panose="020B0604020202020204" pitchFamily="34" charset="0"/>
              </a:rPr>
              <a:t>2</a:t>
            </a:r>
            <a:r>
              <a:rPr lang="en-US" altLang="en-US" sz="3200" b="1">
                <a:latin typeface="Arial" panose="020B0604020202020204" pitchFamily="34" charset="0"/>
              </a:rPr>
              <a:t>                      </a:t>
            </a:r>
          </a:p>
          <a:p>
            <a:pPr eaLnBrk="1" hangingPunct="1"/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0252" name="Rectangle 14">
            <a:extLst>
              <a:ext uri="{FF2B5EF4-FFF2-40B4-BE49-F238E27FC236}">
                <a16:creationId xmlns:a16="http://schemas.microsoft.com/office/drawing/2014/main" id="{FAB3CA88-8F42-4344-955B-E2229C746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5029200"/>
            <a:ext cx="51990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       = 6 + 9i + 4i + 6</a:t>
            </a: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i</a:t>
            </a:r>
            <a:r>
              <a:rPr lang="en-US" altLang="en-US" sz="3600" b="1" baseline="30000">
                <a:solidFill>
                  <a:srgbClr val="FF0066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200" b="1">
                <a:latin typeface="Arial" panose="020B0604020202020204" pitchFamily="34" charset="0"/>
              </a:rPr>
              <a:t>                      </a:t>
            </a:r>
          </a:p>
          <a:p>
            <a:pPr eaLnBrk="1" hangingPunct="1"/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0253" name="Text Box 15">
            <a:extLst>
              <a:ext uri="{FF2B5EF4-FFF2-40B4-BE49-F238E27FC236}">
                <a16:creationId xmlns:a16="http://schemas.microsoft.com/office/drawing/2014/main" id="{BE6CDFA4-31DE-498E-A5DF-A316705D0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9530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FF0066"/>
                </a:solidFill>
                <a:latin typeface="Arial" panose="020B0604020202020204" pitchFamily="34" charset="0"/>
              </a:rPr>
              <a:t>(-1)</a:t>
            </a:r>
          </a:p>
        </p:txBody>
      </p:sp>
      <p:sp>
        <p:nvSpPr>
          <p:cNvPr id="10254" name="Rectangle 16">
            <a:extLst>
              <a:ext uri="{FF2B5EF4-FFF2-40B4-BE49-F238E27FC236}">
                <a16:creationId xmlns:a16="http://schemas.microsoft.com/office/drawing/2014/main" id="{A27632AC-4455-4641-A527-5B48AF8CB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050" y="5029200"/>
            <a:ext cx="5199063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       = 6 + 9i + 4i + 6                     </a:t>
            </a:r>
          </a:p>
          <a:p>
            <a:pPr eaLnBrk="1" hangingPunct="1"/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0255" name="Text Box 17">
            <a:extLst>
              <a:ext uri="{FF2B5EF4-FFF2-40B4-BE49-F238E27FC236}">
                <a16:creationId xmlns:a16="http://schemas.microsoft.com/office/drawing/2014/main" id="{ED976425-8B85-4C40-9490-41D2D593A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5163" y="5486400"/>
            <a:ext cx="4033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= 6 – 6 + 9i + 4i =13i</a:t>
            </a:r>
          </a:p>
        </p:txBody>
      </p:sp>
      <p:sp>
        <p:nvSpPr>
          <p:cNvPr id="10256" name="Line 18">
            <a:extLst>
              <a:ext uri="{FF2B5EF4-FFF2-40B4-BE49-F238E27FC236}">
                <a16:creationId xmlns:a16="http://schemas.microsoft.com/office/drawing/2014/main" id="{5A98375C-75D2-4FB0-BA68-134FDF8CE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334000"/>
            <a:ext cx="1371600" cy="304800"/>
          </a:xfrm>
          <a:prstGeom prst="line">
            <a:avLst/>
          </a:prstGeom>
          <a:noFill/>
          <a:ln w="9525" cmpd="sng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0" dur="5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3" dur="5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6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50" grpId="0" autoUpdateAnimBg="0"/>
      <p:bldP spid="10251" grpId="0" autoUpdateAnimBg="0"/>
      <p:bldP spid="10251" grpId="1" autoUpdateAnimBg="0"/>
      <p:bldP spid="10252" grpId="0" autoUpdateAnimBg="0"/>
      <p:bldP spid="10252" grpId="1" autoUpdateAnimBg="0"/>
      <p:bldP spid="10253" grpId="0" autoUpdateAnimBg="0"/>
      <p:bldP spid="10254" grpId="0" autoUpdateAnimBg="0"/>
      <p:bldP spid="1025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B94167C-8F19-47DB-82EF-F4786C1F8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685800"/>
            <a:ext cx="6704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Phép nhân :</a:t>
            </a:r>
          </a:p>
        </p:txBody>
      </p:sp>
      <p:grpSp>
        <p:nvGrpSpPr>
          <p:cNvPr id="11267" name="Group 3">
            <a:extLst>
              <a:ext uri="{FF2B5EF4-FFF2-40B4-BE49-F238E27FC236}">
                <a16:creationId xmlns:a16="http://schemas.microsoft.com/office/drawing/2014/main" id="{ECCFB05A-81B1-4862-AD3C-FAE6EA5244D7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720725"/>
            <a:ext cx="762000" cy="665163"/>
            <a:chOff x="0" y="0"/>
            <a:chExt cx="480" cy="419"/>
          </a:xfrm>
        </p:grpSpPr>
        <p:grpSp>
          <p:nvGrpSpPr>
            <p:cNvPr id="11268" name="Group 4">
              <a:extLst>
                <a:ext uri="{FF2B5EF4-FFF2-40B4-BE49-F238E27FC236}">
                  <a16:creationId xmlns:a16="http://schemas.microsoft.com/office/drawing/2014/main" id="{6C5AE8C6-26F8-4C9B-ADA9-F2086D6671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0" cy="419"/>
              <a:chOff x="0" y="0"/>
              <a:chExt cx="1549" cy="1351"/>
            </a:xfrm>
          </p:grpSpPr>
          <p:sp>
            <p:nvSpPr>
              <p:cNvPr id="11269" name="AutoShape 5">
                <a:extLst>
                  <a:ext uri="{FF2B5EF4-FFF2-40B4-BE49-F238E27FC236}">
                    <a16:creationId xmlns:a16="http://schemas.microsoft.com/office/drawing/2014/main" id="{B2AB73FF-415B-414D-8355-926284269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270" name="AutoShape 6">
                <a:extLst>
                  <a:ext uri="{FF2B5EF4-FFF2-40B4-BE49-F238E27FC236}">
                    <a16:creationId xmlns:a16="http://schemas.microsoft.com/office/drawing/2014/main" id="{5DF014C2-0FC8-4168-BDAA-80657E8620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271" name="AutoShape 7">
                <a:extLst>
                  <a:ext uri="{FF2B5EF4-FFF2-40B4-BE49-F238E27FC236}">
                    <a16:creationId xmlns:a16="http://schemas.microsoft.com/office/drawing/2014/main" id="{E59F0142-061D-475E-8CB8-629B872EE4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81"/>
                <a:ext cx="1349" cy="1167"/>
              </a:xfrm>
              <a:prstGeom prst="hexagon">
                <a:avLst>
                  <a:gd name="adj" fmla="val 28894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1272" name="Text Box 8">
              <a:extLst>
                <a:ext uri="{FF2B5EF4-FFF2-40B4-BE49-F238E27FC236}">
                  <a16:creationId xmlns:a16="http://schemas.microsoft.com/office/drawing/2014/main" id="{CF5FEDE8-AF65-41CE-850E-EEA62D93F4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1273" name="Rectangle 9">
            <a:extLst>
              <a:ext uri="{FF2B5EF4-FFF2-40B4-BE49-F238E27FC236}">
                <a16:creationId xmlns:a16="http://schemas.microsoft.com/office/drawing/2014/main" id="{05FEBD04-4440-4F45-AB22-10F9BFFB2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60563"/>
            <a:ext cx="8353425" cy="489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CC00FF"/>
                </a:solidFill>
                <a:latin typeface="Arial" panose="020B0604020202020204" pitchFamily="34" charset="0"/>
              </a:rPr>
              <a:t>Ví dụ 2</a:t>
            </a:r>
            <a:r>
              <a:rPr lang="en-US" altLang="en-US" sz="3200" b="1">
                <a:solidFill>
                  <a:srgbClr val="CC00FF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US" altLang="en-US" sz="3200" b="1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(5 + 2i)(4 + 3i) = ?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                       =20 + 15i + 8i + 6i</a:t>
            </a:r>
            <a:r>
              <a:rPr lang="en-US" altLang="en-US" sz="3200" b="1" baseline="30000">
                <a:latin typeface="Arial" panose="020B0604020202020204" pitchFamily="34" charset="0"/>
              </a:rPr>
              <a:t>2</a:t>
            </a:r>
            <a:r>
              <a:rPr lang="en-US" altLang="en-US" sz="3200" b="1">
                <a:latin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                       = (20 – 6) + (15 + 8)i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	        	        = 14 + 23i	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(2 - 3i)(6 + 4i)  = ?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			= 12 + 8i – 18i – 12i</a:t>
            </a:r>
            <a:r>
              <a:rPr lang="en-US" altLang="en-US" sz="3200" b="1" baseline="30000">
                <a:latin typeface="Arial" panose="020B0604020202020204" pitchFamily="34" charset="0"/>
              </a:rPr>
              <a:t>2</a:t>
            </a:r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			= (12 + 12) + (8 – 18)i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			= 24 – 10i 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FB30F163-7623-4B13-89D3-400E782FE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6002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(-1)</a:t>
            </a:r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D1960377-C53E-4C60-9DE4-A23FCAB609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2133600"/>
            <a:ext cx="1371600" cy="12192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>
            <a:extLst>
              <a:ext uri="{FF2B5EF4-FFF2-40B4-BE49-F238E27FC236}">
                <a16:creationId xmlns:a16="http://schemas.microsoft.com/office/drawing/2014/main" id="{AEA9793B-735C-46A1-9CD0-7981447A74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3657600"/>
            <a:ext cx="1295400" cy="16002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>
            <a:extLst>
              <a:ext uri="{FF2B5EF4-FFF2-40B4-BE49-F238E27FC236}">
                <a16:creationId xmlns:a16="http://schemas.microsoft.com/office/drawing/2014/main" id="{E6907BC3-01DE-4BFD-A4D7-5BF259619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0480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(-1)</a:t>
            </a:r>
          </a:p>
        </p:txBody>
      </p:sp>
      <p:sp>
        <p:nvSpPr>
          <p:cNvPr id="11278" name="Line 14">
            <a:extLst>
              <a:ext uri="{FF2B5EF4-FFF2-40B4-BE49-F238E27FC236}">
                <a16:creationId xmlns:a16="http://schemas.microsoft.com/office/drawing/2014/main" id="{34A79BC6-586A-4D92-95C7-6FF6DF99A2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1447800" cy="304800"/>
          </a:xfrm>
          <a:prstGeom prst="line">
            <a:avLst/>
          </a:prstGeom>
          <a:noFill/>
          <a:ln w="9525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>
            <a:extLst>
              <a:ext uri="{FF2B5EF4-FFF2-40B4-BE49-F238E27FC236}">
                <a16:creationId xmlns:a16="http://schemas.microsoft.com/office/drawing/2014/main" id="{E677D0D4-EEA9-4591-9115-CA8007BFC8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5486400"/>
            <a:ext cx="1371600" cy="304800"/>
          </a:xfrm>
          <a:prstGeom prst="line">
            <a:avLst/>
          </a:prstGeom>
          <a:noFill/>
          <a:ln w="9525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utoUpdateAnimBg="0"/>
      <p:bldP spid="11274" grpId="1" autoUpdateAnimBg="0"/>
      <p:bldP spid="11277" grpId="0" autoUpdateAnimBg="0"/>
      <p:bldP spid="11277" grpId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4DD82F0-C3A1-41EC-9DA5-97E46ED40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163" y="685800"/>
            <a:ext cx="6704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4000" b="1">
                <a:solidFill>
                  <a:srgbClr val="FF0000"/>
                </a:solidFill>
                <a:latin typeface="Arial" panose="020B0604020202020204" pitchFamily="34" charset="0"/>
              </a:rPr>
              <a:t>Phép nhân :</a:t>
            </a:r>
          </a:p>
        </p:txBody>
      </p:sp>
      <p:grpSp>
        <p:nvGrpSpPr>
          <p:cNvPr id="12291" name="Group 3">
            <a:extLst>
              <a:ext uri="{FF2B5EF4-FFF2-40B4-BE49-F238E27FC236}">
                <a16:creationId xmlns:a16="http://schemas.microsoft.com/office/drawing/2014/main" id="{B016BFB9-69A6-40DE-AAFB-72AA548AD221}"/>
              </a:ext>
            </a:extLst>
          </p:cNvPr>
          <p:cNvGrpSpPr>
            <a:grpSpLocks/>
          </p:cNvGrpSpPr>
          <p:nvPr/>
        </p:nvGrpSpPr>
        <p:grpSpPr bwMode="auto">
          <a:xfrm>
            <a:off x="1404938" y="720725"/>
            <a:ext cx="762000" cy="665163"/>
            <a:chOff x="0" y="0"/>
            <a:chExt cx="480" cy="419"/>
          </a:xfrm>
        </p:grpSpPr>
        <p:grpSp>
          <p:nvGrpSpPr>
            <p:cNvPr id="12292" name="Group 4">
              <a:extLst>
                <a:ext uri="{FF2B5EF4-FFF2-40B4-BE49-F238E27FC236}">
                  <a16:creationId xmlns:a16="http://schemas.microsoft.com/office/drawing/2014/main" id="{DFB87D96-2BE0-4104-A1FE-2FD0D95900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480" cy="419"/>
              <a:chOff x="0" y="0"/>
              <a:chExt cx="1549" cy="1351"/>
            </a:xfrm>
          </p:grpSpPr>
          <p:sp>
            <p:nvSpPr>
              <p:cNvPr id="12293" name="AutoShape 5">
                <a:extLst>
                  <a:ext uri="{FF2B5EF4-FFF2-40B4-BE49-F238E27FC236}">
                    <a16:creationId xmlns:a16="http://schemas.microsoft.com/office/drawing/2014/main" id="{AEDF40DC-ADB4-4B5E-ACF7-24E559C327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3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294" name="AutoShape 6">
                <a:extLst>
                  <a:ext uri="{FF2B5EF4-FFF2-40B4-BE49-F238E27FC236}">
                    <a16:creationId xmlns:a16="http://schemas.microsoft.com/office/drawing/2014/main" id="{6B4F3009-C05B-4CBF-98E7-08CBEE422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18900000" scaled="1"/>
              </a:gradFill>
              <a:ln w="9525" cmpd="sng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2295" name="AutoShape 7">
                <a:extLst>
                  <a:ext uri="{FF2B5EF4-FFF2-40B4-BE49-F238E27FC236}">
                    <a16:creationId xmlns:a16="http://schemas.microsoft.com/office/drawing/2014/main" id="{A7AFCFA7-5F30-41A8-AB04-08C5FB549F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" y="81"/>
                <a:ext cx="1349" cy="1167"/>
              </a:xfrm>
              <a:prstGeom prst="hexagon">
                <a:avLst>
                  <a:gd name="adj" fmla="val 28894"/>
                  <a:gd name="vf" fmla="val 115470"/>
                </a:avLst>
              </a:prstGeom>
              <a:gradFill rotWithShape="1">
                <a:gsLst>
                  <a:gs pos="0">
                    <a:srgbClr val="18185E"/>
                  </a:gs>
                  <a:gs pos="100000">
                    <a:schemeClr val="folHlink"/>
                  </a:gs>
                </a:gsLst>
                <a:lin ang="18900000" scaled="1"/>
              </a:gradFill>
              <a:ln w="9525" cmpd="sng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2296" name="Text Box 8">
              <a:extLst>
                <a:ext uri="{FF2B5EF4-FFF2-40B4-BE49-F238E27FC236}">
                  <a16:creationId xmlns:a16="http://schemas.microsoft.com/office/drawing/2014/main" id="{BB0D75EC-39B4-4EA4-A30D-30920AB13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" y="6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r>
                <a:rPr lang="en-US" altLang="en-US" sz="2400" b="1">
                  <a:solidFill>
                    <a:schemeClr val="bg1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sp>
        <p:nvSpPr>
          <p:cNvPr id="12297" name="Rectangle 9">
            <a:extLst>
              <a:ext uri="{FF2B5EF4-FFF2-40B4-BE49-F238E27FC236}">
                <a16:creationId xmlns:a16="http://schemas.microsoft.com/office/drawing/2014/main" id="{FD06E98B-FAC1-4382-AD79-F0D7E7FFE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0"/>
            <a:ext cx="835342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 u="sng">
                <a:solidFill>
                  <a:srgbClr val="CC00FF"/>
                </a:solidFill>
                <a:latin typeface="Arial" panose="020B0604020202020204" pitchFamily="34" charset="0"/>
              </a:rPr>
              <a:t>Tổng quát</a:t>
            </a:r>
            <a:r>
              <a:rPr lang="en-US" altLang="en-US" sz="3200" b="1">
                <a:solidFill>
                  <a:srgbClr val="CC00FF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(a + bi) (c + di) = ac + adi + bci + bdi</a:t>
            </a:r>
            <a:r>
              <a:rPr lang="en-US" altLang="en-US" sz="3200" b="1" baseline="30000">
                <a:latin typeface="Arial" panose="020B0604020202020204" pitchFamily="34" charset="0"/>
              </a:rPr>
              <a:t>2</a:t>
            </a:r>
            <a:r>
              <a:rPr lang="en-US" altLang="en-US" sz="3200" b="1">
                <a:latin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			 =  </a:t>
            </a:r>
            <a:r>
              <a:rPr lang="en-US" altLang="en-US" sz="3200">
                <a:latin typeface="Arial" panose="020B0604020202020204" pitchFamily="34" charset="0"/>
              </a:rPr>
              <a:t> </a:t>
            </a:r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2446C9C4-669B-43BB-B4CB-A66F62E23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465638"/>
            <a:ext cx="835342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 u="sng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>
              <a:solidFill>
                <a:srgbClr val="CC00FF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600" b="1">
                <a:solidFill>
                  <a:srgbClr val="006600"/>
                </a:solidFill>
                <a:latin typeface="Arial" panose="020B0604020202020204" pitchFamily="34" charset="0"/>
              </a:rPr>
              <a:t>(a + bi) (c + di) = (ac – bd) + (ad + bc)i</a:t>
            </a:r>
          </a:p>
          <a:p>
            <a:pPr eaLnBrk="1" hangingPunct="1"/>
            <a:endParaRPr lang="en-US" altLang="en-US" sz="3600" b="1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 </a:t>
            </a: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  <a:p>
            <a:pPr eaLnBrk="1" hangingPunct="1"/>
            <a:endParaRPr lang="en-US" altLang="en-US" sz="3200" b="1">
              <a:latin typeface="Arial" panose="020B0604020202020204" pitchFamily="34" charset="0"/>
            </a:endParaRP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C4BD0637-0642-4523-B48C-4C772F28B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005263"/>
            <a:ext cx="17859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 u="sng">
                <a:solidFill>
                  <a:srgbClr val="CC00FF"/>
                </a:solidFill>
                <a:latin typeface="Arial" panose="020B0604020202020204" pitchFamily="34" charset="0"/>
              </a:rPr>
              <a:t>Vậy</a:t>
            </a:r>
            <a:r>
              <a:rPr lang="en-US" altLang="en-US" sz="3200" b="1">
                <a:solidFill>
                  <a:srgbClr val="CC00FF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/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017E140B-ADB8-4735-9CEB-F13A7FE310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1400" y="2057400"/>
            <a:ext cx="1219200" cy="76200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id="{EA65D8B9-ED09-4EAC-A6E7-ACA413A01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514475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  (-1)</a:t>
            </a:r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098522EB-1667-45F5-8BBA-55AEE3EE5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0"/>
            <a:ext cx="8305800" cy="1752600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id="{BCB2B022-EE90-4606-ABD7-0B2ECCFE8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2971800"/>
            <a:ext cx="63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Arial" panose="020B0604020202020204" pitchFamily="34" charset="0"/>
              </a:rPr>
              <a:t>ac</a:t>
            </a: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9689D758-024D-4D0A-8013-142F430AC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0"/>
            <a:ext cx="228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+ adi + bci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14D3DECC-B381-4476-AFDB-BBDF690A2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0480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 + bd(-1)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BD6BBEB5-6FB8-41D0-8BBA-386D59498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6195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4568A680-80B1-48BB-9AD5-8C60B6665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29718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ac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0B902B98-F2C9-4443-BE06-9DDEB0D3F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5550" y="302895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- bd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3FA7FDFF-836E-4A3D-8A46-2CF523F86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048000"/>
            <a:ext cx="2209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Arial" panose="020B0604020202020204" pitchFamily="34" charset="0"/>
              </a:rPr>
              <a:t>+ adi + bci</a:t>
            </a:r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D3BF8D22-2C1C-44D4-A180-CAAC46F25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191000"/>
            <a:ext cx="18288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0001B77F-4A4D-4C37-95A2-7C03FC4F9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191000"/>
            <a:ext cx="1981200" cy="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2D44016B-639D-47CE-A14F-A2E92D7A9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267200"/>
            <a:ext cx="76200" cy="457200"/>
          </a:xfrm>
          <a:prstGeom prst="line">
            <a:avLst/>
          </a:prstGeom>
          <a:noFill/>
          <a:ln w="9525" cmpd="sng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25">
            <a:extLst>
              <a:ext uri="{FF2B5EF4-FFF2-40B4-BE49-F238E27FC236}">
                <a16:creationId xmlns:a16="http://schemas.microsoft.com/office/drawing/2014/main" id="{DC4FA247-142C-46B8-A4C3-7934ECDA3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4191000"/>
            <a:ext cx="152400" cy="609600"/>
          </a:xfrm>
          <a:prstGeom prst="line">
            <a:avLst/>
          </a:prstGeom>
          <a:noFill/>
          <a:ln w="9525" cmpd="sng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repeatCount="indefinite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0.00209 0.0912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0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162 C 0.00521 0.08726 0.01041 0.15833 -0.02414 0.16898 C -0.05851 0.17963 -0.17604 0.0949 -0.20625 0.08009 " pathEditMode="relative" rAng="0" ptsTypes="aaA">
                                      <p:cBhvr>
                                        <p:cTn id="76" dur="2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9700" y="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12917 0.080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6500" y="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5" dur="2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build="allAtOnce" autoUpdateAnimBg="0"/>
      <p:bldP spid="12298" grpId="0" autoUpdateAnimBg="0"/>
      <p:bldP spid="12301" grpId="0" autoUpdateAnimBg="0"/>
      <p:bldP spid="12301" grpId="1" autoUpdateAnimBg="0"/>
      <p:bldP spid="12302" grpId="0" animBg="1" autoUpdateAnimBg="0"/>
      <p:bldP spid="12303" grpId="0" autoUpdateAnimBg="0"/>
      <p:bldP spid="12304" grpId="0" autoUpdateAnimBg="0"/>
      <p:bldP spid="12305" grpId="0" autoUpdateAnimBg="0"/>
      <p:bldP spid="12307" grpId="0" autoUpdateAnimBg="0"/>
      <p:bldP spid="12307" grpId="1" autoUpdateAnimBg="0"/>
      <p:bldP spid="12308" grpId="0" autoUpdateAnimBg="0"/>
      <p:bldP spid="12308" grpId="1" autoUpdateAnimBg="0"/>
      <p:bldP spid="12309" grpId="0" autoUpdateAnimBg="0"/>
      <p:bldP spid="12309" grpId="1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Pages>0</Pages>
  <Words>1085</Words>
  <Characters>0</Characters>
  <Application>Microsoft Office PowerPoint</Application>
  <DocSecurity>0</DocSecurity>
  <PresentationFormat>On-screen Show (4:3)</PresentationFormat>
  <Lines>0</Lines>
  <Paragraphs>176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Tahoma</vt:lpstr>
      <vt:lpstr>Times New Roman</vt:lpstr>
      <vt:lpstr>Verdana</vt:lpstr>
      <vt:lpstr>VNfrankfurt Gothic Heavy</vt:lpstr>
      <vt:lpstr>VNI-Centur</vt:lpstr>
      <vt:lpstr>VNI-Present</vt:lpstr>
      <vt:lpstr>Wingdings</vt:lpstr>
      <vt:lpstr>Blends</vt:lpstr>
      <vt:lpstr>1_Blends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Bài tập Trang 135,136</vt:lpstr>
      <vt:lpstr>  </vt:lpstr>
      <vt:lpstr>  </vt:lpstr>
      <vt:lpstr> 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Quynh Nhien</dc:creator>
  <cp:keywords/>
  <dc:description/>
  <cp:lastModifiedBy>LENOVO</cp:lastModifiedBy>
  <cp:revision>15</cp:revision>
  <dcterms:created xsi:type="dcterms:W3CDTF">2015-06-18T01:04:41Z</dcterms:created>
  <dcterms:modified xsi:type="dcterms:W3CDTF">2022-03-11T15:35:33Z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1033-9.1.0.4550</vt:lpwstr>
  </property>
</Properties>
</file>